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6" autoAdjust="0"/>
    <p:restoredTop sz="94660"/>
  </p:normalViewPr>
  <p:slideViewPr>
    <p:cSldViewPr>
      <p:cViewPr>
        <p:scale>
          <a:sx n="77" d="100"/>
          <a:sy n="77" d="100"/>
        </p:scale>
        <p:origin x="-108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D121D0-A397-40C2-8907-5DD4EB1C06D2}" type="datetimeFigureOut">
              <a:rPr lang="en-US" smtClean="0"/>
              <a:t>6/20/2015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F16C54-1297-47D1-BD8B-49EEBF36BB69}" type="slidenum">
              <a:rPr lang="en-US" smtClean="0"/>
              <a:t>‹#›</a:t>
            </a:fld>
            <a:endParaRPr lang="en-US"/>
          </a:p>
        </p:txBody>
      </p:sp>
    </p:spTree>
    <p:extLst>
      <p:ext uri="{BB962C8B-B14F-4D97-AF65-F5344CB8AC3E}">
        <p14:creationId xmlns:p14="http://schemas.microsoft.com/office/powerpoint/2010/main" val="3119518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F16C54-1297-47D1-BD8B-49EEBF36BB69}" type="slidenum">
              <a:rPr lang="en-US" smtClean="0"/>
              <a:t>2</a:t>
            </a:fld>
            <a:endParaRPr lang="en-US"/>
          </a:p>
        </p:txBody>
      </p:sp>
    </p:spTree>
    <p:extLst>
      <p:ext uri="{BB962C8B-B14F-4D97-AF65-F5344CB8AC3E}">
        <p14:creationId xmlns:p14="http://schemas.microsoft.com/office/powerpoint/2010/main" val="2819005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48474C-C975-4F09-9C39-831AC0ED5148}"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8AFA-EEC5-406F-BEF6-BA75953FADE4}" type="slidenum">
              <a:rPr lang="en-US" smtClean="0"/>
              <a:t>‹#›</a:t>
            </a:fld>
            <a:endParaRPr lang="en-US"/>
          </a:p>
        </p:txBody>
      </p:sp>
    </p:spTree>
    <p:extLst>
      <p:ext uri="{BB962C8B-B14F-4D97-AF65-F5344CB8AC3E}">
        <p14:creationId xmlns:p14="http://schemas.microsoft.com/office/powerpoint/2010/main" val="1175449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48474C-C975-4F09-9C39-831AC0ED5148}"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8AFA-EEC5-406F-BEF6-BA75953FADE4}" type="slidenum">
              <a:rPr lang="en-US" smtClean="0"/>
              <a:t>‹#›</a:t>
            </a:fld>
            <a:endParaRPr lang="en-US"/>
          </a:p>
        </p:txBody>
      </p:sp>
    </p:spTree>
    <p:extLst>
      <p:ext uri="{BB962C8B-B14F-4D97-AF65-F5344CB8AC3E}">
        <p14:creationId xmlns:p14="http://schemas.microsoft.com/office/powerpoint/2010/main" val="1512777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48474C-C975-4F09-9C39-831AC0ED5148}"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8AFA-EEC5-406F-BEF6-BA75953FADE4}" type="slidenum">
              <a:rPr lang="en-US" smtClean="0"/>
              <a:t>‹#›</a:t>
            </a:fld>
            <a:endParaRPr lang="en-US"/>
          </a:p>
        </p:txBody>
      </p:sp>
    </p:spTree>
    <p:extLst>
      <p:ext uri="{BB962C8B-B14F-4D97-AF65-F5344CB8AC3E}">
        <p14:creationId xmlns:p14="http://schemas.microsoft.com/office/powerpoint/2010/main" val="2500944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48474C-C975-4F09-9C39-831AC0ED5148}"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8AFA-EEC5-406F-BEF6-BA75953FADE4}" type="slidenum">
              <a:rPr lang="en-US" smtClean="0"/>
              <a:t>‹#›</a:t>
            </a:fld>
            <a:endParaRPr lang="en-US"/>
          </a:p>
        </p:txBody>
      </p:sp>
    </p:spTree>
    <p:extLst>
      <p:ext uri="{BB962C8B-B14F-4D97-AF65-F5344CB8AC3E}">
        <p14:creationId xmlns:p14="http://schemas.microsoft.com/office/powerpoint/2010/main" val="324448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48474C-C975-4F09-9C39-831AC0ED5148}" type="datetimeFigureOut">
              <a:rPr lang="en-US" smtClean="0"/>
              <a:t>6/20/2015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8AFA-EEC5-406F-BEF6-BA75953FADE4}" type="slidenum">
              <a:rPr lang="en-US" smtClean="0"/>
              <a:t>‹#›</a:t>
            </a:fld>
            <a:endParaRPr lang="en-US"/>
          </a:p>
        </p:txBody>
      </p:sp>
    </p:spTree>
    <p:extLst>
      <p:ext uri="{BB962C8B-B14F-4D97-AF65-F5344CB8AC3E}">
        <p14:creationId xmlns:p14="http://schemas.microsoft.com/office/powerpoint/2010/main" val="2543306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48474C-C975-4F09-9C39-831AC0ED5148}" type="datetimeFigureOut">
              <a:rPr lang="en-US" smtClean="0"/>
              <a:t>6/20/2015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E8AFA-EEC5-406F-BEF6-BA75953FADE4}" type="slidenum">
              <a:rPr lang="en-US" smtClean="0"/>
              <a:t>‹#›</a:t>
            </a:fld>
            <a:endParaRPr lang="en-US"/>
          </a:p>
        </p:txBody>
      </p:sp>
    </p:spTree>
    <p:extLst>
      <p:ext uri="{BB962C8B-B14F-4D97-AF65-F5344CB8AC3E}">
        <p14:creationId xmlns:p14="http://schemas.microsoft.com/office/powerpoint/2010/main" val="1297540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48474C-C975-4F09-9C39-831AC0ED5148}" type="datetimeFigureOut">
              <a:rPr lang="en-US" smtClean="0"/>
              <a:t>6/20/2015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BE8AFA-EEC5-406F-BEF6-BA75953FADE4}" type="slidenum">
              <a:rPr lang="en-US" smtClean="0"/>
              <a:t>‹#›</a:t>
            </a:fld>
            <a:endParaRPr lang="en-US"/>
          </a:p>
        </p:txBody>
      </p:sp>
    </p:spTree>
    <p:extLst>
      <p:ext uri="{BB962C8B-B14F-4D97-AF65-F5344CB8AC3E}">
        <p14:creationId xmlns:p14="http://schemas.microsoft.com/office/powerpoint/2010/main" val="179342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48474C-C975-4F09-9C39-831AC0ED5148}" type="datetimeFigureOut">
              <a:rPr lang="en-US" smtClean="0"/>
              <a:t>6/20/2015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BE8AFA-EEC5-406F-BEF6-BA75953FADE4}" type="slidenum">
              <a:rPr lang="en-US" smtClean="0"/>
              <a:t>‹#›</a:t>
            </a:fld>
            <a:endParaRPr lang="en-US"/>
          </a:p>
        </p:txBody>
      </p:sp>
    </p:spTree>
    <p:extLst>
      <p:ext uri="{BB962C8B-B14F-4D97-AF65-F5344CB8AC3E}">
        <p14:creationId xmlns:p14="http://schemas.microsoft.com/office/powerpoint/2010/main" val="898642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48474C-C975-4F09-9C39-831AC0ED5148}" type="datetimeFigureOut">
              <a:rPr lang="en-US" smtClean="0"/>
              <a:t>6/20/2015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BE8AFA-EEC5-406F-BEF6-BA75953FADE4}" type="slidenum">
              <a:rPr lang="en-US" smtClean="0"/>
              <a:t>‹#›</a:t>
            </a:fld>
            <a:endParaRPr lang="en-US"/>
          </a:p>
        </p:txBody>
      </p:sp>
    </p:spTree>
    <p:extLst>
      <p:ext uri="{BB962C8B-B14F-4D97-AF65-F5344CB8AC3E}">
        <p14:creationId xmlns:p14="http://schemas.microsoft.com/office/powerpoint/2010/main" val="843469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48474C-C975-4F09-9C39-831AC0ED5148}" type="datetimeFigureOut">
              <a:rPr lang="en-US" smtClean="0"/>
              <a:t>6/20/2015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E8AFA-EEC5-406F-BEF6-BA75953FADE4}" type="slidenum">
              <a:rPr lang="en-US" smtClean="0"/>
              <a:t>‹#›</a:t>
            </a:fld>
            <a:endParaRPr lang="en-US"/>
          </a:p>
        </p:txBody>
      </p:sp>
    </p:spTree>
    <p:extLst>
      <p:ext uri="{BB962C8B-B14F-4D97-AF65-F5344CB8AC3E}">
        <p14:creationId xmlns:p14="http://schemas.microsoft.com/office/powerpoint/2010/main" val="4246855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48474C-C975-4F09-9C39-831AC0ED5148}" type="datetimeFigureOut">
              <a:rPr lang="en-US" smtClean="0"/>
              <a:t>6/20/2015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E8AFA-EEC5-406F-BEF6-BA75953FADE4}" type="slidenum">
              <a:rPr lang="en-US" smtClean="0"/>
              <a:t>‹#›</a:t>
            </a:fld>
            <a:endParaRPr lang="en-US"/>
          </a:p>
        </p:txBody>
      </p:sp>
    </p:spTree>
    <p:extLst>
      <p:ext uri="{BB962C8B-B14F-4D97-AF65-F5344CB8AC3E}">
        <p14:creationId xmlns:p14="http://schemas.microsoft.com/office/powerpoint/2010/main" val="244069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8474C-C975-4F09-9C39-831AC0ED5148}" type="datetimeFigureOut">
              <a:rPr lang="en-US" smtClean="0"/>
              <a:t>6/20/2015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E8AFA-EEC5-406F-BEF6-BA75953FADE4}" type="slidenum">
              <a:rPr lang="en-US" smtClean="0"/>
              <a:t>‹#›</a:t>
            </a:fld>
            <a:endParaRPr lang="en-US"/>
          </a:p>
        </p:txBody>
      </p:sp>
    </p:spTree>
    <p:extLst>
      <p:ext uri="{BB962C8B-B14F-4D97-AF65-F5344CB8AC3E}">
        <p14:creationId xmlns:p14="http://schemas.microsoft.com/office/powerpoint/2010/main" val="2684932307"/>
      </p:ext>
    </p:extLst>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2383755"/>
            <a:ext cx="8592417" cy="584775"/>
          </a:xfrm>
          <a:prstGeom prst="rect">
            <a:avLst/>
          </a:prstGeom>
        </p:spPr>
        <p:txBody>
          <a:bodyPr wrap="none">
            <a:spAutoFit/>
          </a:bodyPr>
          <a:lstStyle/>
          <a:p>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32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2531940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18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600200"/>
            <a:ext cx="8229600" cy="1540767"/>
          </a:xfrm>
        </p:spPr>
        <p:txBody>
          <a:bodyPr>
            <a:noAutofit/>
          </a:bodyPr>
          <a:lstStyle/>
          <a:p>
            <a:pPr marL="0" indent="0" algn="l">
              <a:buNone/>
            </a:pPr>
            <a:r>
              <a:rPr lang="en-US" sz="1800" dirty="0" smtClean="0">
                <a:latin typeface="Tahoma" pitchFamily="34" charset="0"/>
                <a:ea typeface="Tahoma" pitchFamily="34" charset="0"/>
                <a:cs typeface="Tahoma" pitchFamily="34" charset="0"/>
              </a:rPr>
              <a:t>Through the inventory system you can control with many setting or language by pressing on the left button that exist through the device and selecting on the setting which this options will appear:</a:t>
            </a:r>
          </a:p>
          <a:p>
            <a:pPr marL="0" indent="0" algn="l">
              <a:buNone/>
            </a:pPr>
            <a:r>
              <a:rPr lang="en-US" sz="1800" b="1" dirty="0" smtClean="0">
                <a:latin typeface="Tahoma" pitchFamily="34" charset="0"/>
                <a:ea typeface="Tahoma" pitchFamily="34" charset="0"/>
                <a:cs typeface="Tahoma" pitchFamily="34" charset="0"/>
              </a:rPr>
              <a:t>Setting</a:t>
            </a:r>
            <a:r>
              <a:rPr lang="en-US" sz="1800" dirty="0" smtClean="0">
                <a:latin typeface="Tahoma" pitchFamily="34" charset="0"/>
                <a:ea typeface="Tahoma" pitchFamily="34" charset="0"/>
                <a:cs typeface="Tahoma" pitchFamily="34" charset="0"/>
              </a:rPr>
              <a:t>: this option used to control with many inventory setting (allow to add new item, and other).</a:t>
            </a:r>
          </a:p>
          <a:p>
            <a:pPr marL="0" indent="0" algn="l">
              <a:buNone/>
            </a:pPr>
            <a:r>
              <a:rPr lang="en-US" sz="1800" dirty="0" smtClean="0">
                <a:latin typeface="Tahoma" pitchFamily="34" charset="0"/>
                <a:ea typeface="Tahoma" pitchFamily="34" charset="0"/>
                <a:cs typeface="Tahoma" pitchFamily="34" charset="0"/>
              </a:rPr>
              <a:t>When you select on the setting the application setting appear:</a:t>
            </a:r>
            <a:endParaRPr lang="ar-LB" sz="1800" dirty="0" smtClean="0">
              <a:latin typeface="Tahoma" pitchFamily="34" charset="0"/>
              <a:ea typeface="Tahoma" pitchFamily="34" charset="0"/>
              <a:cs typeface="Tahoma" pitchFamily="34" charset="0"/>
            </a:endParaRPr>
          </a:p>
          <a:p>
            <a:pPr marL="0" indent="0" algn="r" rtl="1">
              <a:buNone/>
            </a:pPr>
            <a:endParaRPr lang="en-US" sz="1800" dirty="0">
              <a:latin typeface="Tahoma" pitchFamily="34" charset="0"/>
              <a:ea typeface="Tahoma" pitchFamily="34" charset="0"/>
              <a:cs typeface="Tahoma" pitchFamily="34" charset="0"/>
            </a:endParaRPr>
          </a:p>
        </p:txBody>
      </p:sp>
      <p:sp>
        <p:nvSpPr>
          <p:cNvPr id="5" name="Rectangle 4"/>
          <p:cNvSpPr/>
          <p:nvPr/>
        </p:nvSpPr>
        <p:spPr>
          <a:xfrm>
            <a:off x="2987824" y="2924944"/>
            <a:ext cx="5904656" cy="3672408"/>
          </a:xfrm>
          <a:prstGeom prst="rect">
            <a:avLst/>
          </a:prstGeom>
          <a:solidFill>
            <a:schemeClr val="bg1">
              <a:lumMod val="65000"/>
            </a:schemeClr>
          </a:solidFill>
          <a:ln>
            <a:solidFill>
              <a:schemeClr val="tx2"/>
            </a:solidFill>
          </a:ln>
        </p:spPr>
        <p:style>
          <a:lnRef idx="1">
            <a:schemeClr val="dk1"/>
          </a:lnRef>
          <a:fillRef idx="2">
            <a:schemeClr val="dk1"/>
          </a:fillRef>
          <a:effectRef idx="1">
            <a:schemeClr val="dk1"/>
          </a:effectRef>
          <a:fontRef idx="minor">
            <a:schemeClr val="dk1"/>
          </a:fontRef>
        </p:style>
        <p:txBody>
          <a:bodyPr rtlCol="0" anchor="ctr"/>
          <a:lstStyle/>
          <a:p>
            <a:pPr algn="l"/>
            <a:r>
              <a:rPr lang="en-US" sz="1400" dirty="0" smtClean="0">
                <a:solidFill>
                  <a:schemeClr val="tx1"/>
                </a:solidFill>
                <a:latin typeface="Tahoma" pitchFamily="34" charset="0"/>
                <a:ea typeface="Tahoma" pitchFamily="34" charset="0"/>
                <a:cs typeface="Tahoma" pitchFamily="34" charset="0"/>
              </a:rPr>
              <a:t>Application setting window contains:</a:t>
            </a:r>
          </a:p>
          <a:p>
            <a:pPr algn="l"/>
            <a:r>
              <a:rPr lang="en-US" sz="1400" dirty="0" smtClean="0">
                <a:solidFill>
                  <a:schemeClr val="tx1"/>
                </a:solidFill>
                <a:latin typeface="Tahoma" pitchFamily="34" charset="0"/>
                <a:ea typeface="Tahoma" pitchFamily="34" charset="0"/>
                <a:cs typeface="Tahoma" pitchFamily="34" charset="0"/>
              </a:rPr>
              <a:t>Allow to add new items: by activating this option user will be able  to add anew items through the inventory process.</a:t>
            </a:r>
          </a:p>
          <a:p>
            <a:pPr algn="l"/>
            <a:r>
              <a:rPr lang="en-US" sz="1400" dirty="0" smtClean="0">
                <a:solidFill>
                  <a:schemeClr val="tx1"/>
                </a:solidFill>
                <a:latin typeface="Tahoma" pitchFamily="34" charset="0"/>
                <a:ea typeface="Tahoma" pitchFamily="34" charset="0"/>
                <a:cs typeface="Tahoma" pitchFamily="34" charset="0"/>
              </a:rPr>
              <a:t>Get barcode by using the camera: by activation this option user can add  items by the phone barcode only.</a:t>
            </a:r>
          </a:p>
          <a:p>
            <a:pPr algn="l"/>
            <a:r>
              <a:rPr lang="en-US" sz="1400" dirty="0" smtClean="0">
                <a:solidFill>
                  <a:schemeClr val="tx1"/>
                </a:solidFill>
                <a:latin typeface="Tahoma" pitchFamily="34" charset="0"/>
                <a:ea typeface="Tahoma" pitchFamily="34" charset="0"/>
                <a:cs typeface="Tahoma" pitchFamily="34" charset="0"/>
              </a:rPr>
              <a:t>Get barcode manually: by pressing on this option user can add items manually.</a:t>
            </a:r>
          </a:p>
          <a:p>
            <a:pPr algn="l"/>
            <a:r>
              <a:rPr lang="en-US" sz="1400" dirty="0" smtClean="0">
                <a:solidFill>
                  <a:schemeClr val="tx1"/>
                </a:solidFill>
                <a:latin typeface="Tahoma" pitchFamily="34" charset="0"/>
                <a:ea typeface="Tahoma" pitchFamily="34" charset="0"/>
                <a:cs typeface="Tahoma" pitchFamily="34" charset="0"/>
              </a:rPr>
              <a:t>You can press on the cancel  button to return back on the modification that done and pressing on the save button to save the setting to confirm data.</a:t>
            </a:r>
          </a:p>
          <a:p>
            <a:pPr algn="l"/>
            <a:r>
              <a:rPr lang="en-US" sz="1400" dirty="0" smtClean="0">
                <a:solidFill>
                  <a:schemeClr val="tx1"/>
                </a:solidFill>
                <a:latin typeface="Tahoma" pitchFamily="34" charset="0"/>
                <a:ea typeface="Tahoma" pitchFamily="34" charset="0"/>
                <a:cs typeface="Tahoma" pitchFamily="34" charset="0"/>
              </a:rPr>
              <a:t>Also you can control with the field that you want to show (show item name and others…)</a:t>
            </a:r>
          </a:p>
        </p:txBody>
      </p:sp>
    </p:spTree>
    <p:extLst>
      <p:ext uri="{BB962C8B-B14F-4D97-AF65-F5344CB8AC3E}">
        <p14:creationId xmlns:p14="http://schemas.microsoft.com/office/powerpoint/2010/main" val="22995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53" presetClass="entr" presetSubtype="16"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p:cTn id="10"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3">
                                            <p:txEl>
                                              <p:pRg st="0" end="0"/>
                                            </p:txEl>
                                          </p:spTgt>
                                        </p:tgtEl>
                                      </p:cBhvr>
                                    </p:animEffect>
                                  </p:childTnLst>
                                </p:cTn>
                              </p:par>
                              <p:par>
                                <p:cTn id="13" presetID="53"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 dur="500"/>
                                        <p:tgtEl>
                                          <p:spTgt spid="3">
                                            <p:txEl>
                                              <p:pRg st="1" end="1"/>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28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lstStyle/>
          <a:p>
            <a:pPr marL="0" indent="0" algn="l">
              <a:buNone/>
            </a:pPr>
            <a:r>
              <a:rPr lang="en-US" b="1" dirty="0" smtClean="0">
                <a:latin typeface="Tahoma" pitchFamily="34" charset="0"/>
                <a:ea typeface="Tahoma" pitchFamily="34" charset="0"/>
                <a:cs typeface="Tahoma" pitchFamily="34" charset="0"/>
              </a:rPr>
              <a:t>When select the show setting windows appear:</a:t>
            </a:r>
            <a:endParaRPr lang="ar-LB" b="1" dirty="0" smtClean="0">
              <a:latin typeface="Tahoma" pitchFamily="34" charset="0"/>
              <a:ea typeface="Tahoma" pitchFamily="34" charset="0"/>
              <a:cs typeface="Tahoma" pitchFamily="34" charset="0"/>
            </a:endParaRPr>
          </a:p>
          <a:p>
            <a:pPr marL="0" indent="0" algn="r" rtl="1">
              <a:buNone/>
            </a:pPr>
            <a:endParaRPr lang="en-US" dirty="0">
              <a:latin typeface="Tahoma" pitchFamily="34" charset="0"/>
              <a:ea typeface="Tahoma" pitchFamily="34" charset="0"/>
              <a:cs typeface="Tahoma"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285" y="3068960"/>
            <a:ext cx="2016821" cy="3585461"/>
          </a:xfrm>
          <a:prstGeom prst="rect">
            <a:avLst/>
          </a:prstGeom>
        </p:spPr>
      </p:pic>
      <p:sp>
        <p:nvSpPr>
          <p:cNvPr id="5" name="Rectangle 4"/>
          <p:cNvSpPr/>
          <p:nvPr/>
        </p:nvSpPr>
        <p:spPr>
          <a:xfrm>
            <a:off x="3995936" y="2708919"/>
            <a:ext cx="4464496" cy="3945501"/>
          </a:xfrm>
          <a:prstGeom prst="rect">
            <a:avLst/>
          </a:prstGeom>
          <a:solidFill>
            <a:schemeClr val="bg1">
              <a:lumMod val="6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1600" dirty="0" smtClean="0">
                <a:solidFill>
                  <a:schemeClr val="tx1"/>
                </a:solidFill>
                <a:latin typeface="Tahoma" pitchFamily="34" charset="0"/>
                <a:ea typeface="Tahoma" pitchFamily="34" charset="0"/>
                <a:cs typeface="Tahoma" pitchFamily="34" charset="0"/>
              </a:rPr>
              <a:t>Show setting window contains:</a:t>
            </a:r>
          </a:p>
          <a:p>
            <a:pPr algn="l"/>
            <a:r>
              <a:rPr lang="en-US" sz="1600" b="1" dirty="0" smtClean="0">
                <a:solidFill>
                  <a:schemeClr val="tx1"/>
                </a:solidFill>
                <a:latin typeface="Tahoma" pitchFamily="34" charset="0"/>
                <a:ea typeface="Tahoma" pitchFamily="34" charset="0"/>
                <a:cs typeface="Tahoma" pitchFamily="34" charset="0"/>
              </a:rPr>
              <a:t>Show item name: </a:t>
            </a:r>
            <a:r>
              <a:rPr lang="en-US" sz="1600" dirty="0" smtClean="0">
                <a:solidFill>
                  <a:schemeClr val="tx1"/>
                </a:solidFill>
                <a:latin typeface="Tahoma" pitchFamily="34" charset="0"/>
                <a:ea typeface="Tahoma" pitchFamily="34" charset="0"/>
                <a:cs typeface="Tahoma" pitchFamily="34" charset="0"/>
              </a:rPr>
              <a:t>when activating this option through the show item window afield appear contain items name that was entered through the inventory process.</a:t>
            </a:r>
          </a:p>
          <a:p>
            <a:pPr algn="l"/>
            <a:r>
              <a:rPr lang="en-US" sz="1600" dirty="0" smtClean="0">
                <a:solidFill>
                  <a:schemeClr val="tx1"/>
                </a:solidFill>
                <a:latin typeface="Tahoma" pitchFamily="34" charset="0"/>
                <a:ea typeface="Tahoma" pitchFamily="34" charset="0"/>
                <a:cs typeface="Tahoma" pitchFamily="34" charset="0"/>
              </a:rPr>
              <a:t>Also you can through this window you can control with the language that you want to show the inventory system by it.</a:t>
            </a:r>
          </a:p>
          <a:p>
            <a:pPr algn="l"/>
            <a:r>
              <a:rPr lang="en-US" sz="1600" dirty="0" smtClean="0">
                <a:solidFill>
                  <a:schemeClr val="tx1"/>
                </a:solidFill>
                <a:latin typeface="Tahoma" pitchFamily="34" charset="0"/>
                <a:ea typeface="Tahoma" pitchFamily="34" charset="0"/>
                <a:cs typeface="Tahoma" pitchFamily="34" charset="0"/>
              </a:rPr>
              <a:t>You can press on “cancel” to return of the modification that was done and press on “save setting” to confirm data. </a:t>
            </a:r>
            <a:endParaRPr lang="ar-LB" sz="1600" dirty="0" smtClean="0">
              <a:solidFill>
                <a:schemeClr val="tx1"/>
              </a:solidFill>
              <a:latin typeface="Tahoma" pitchFamily="34" charset="0"/>
              <a:ea typeface="Tahoma" pitchFamily="34" charset="0"/>
              <a:cs typeface="Tahoma" pitchFamily="34" charset="0"/>
            </a:endParaRPr>
          </a:p>
          <a:p>
            <a:pPr algn="r"/>
            <a:endParaRPr lang="en-US" sz="1600" dirty="0">
              <a:solidFill>
                <a:schemeClr val="tx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20053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 calcmode="lin" valueType="num">
                                      <p:cBhvr>
                                        <p:cTn id="19" dur="1000" fill="hold"/>
                                        <p:tgtEl>
                                          <p:spTgt spid="4"/>
                                        </p:tgtEl>
                                        <p:attrNameLst>
                                          <p:attrName>style.rotation</p:attrName>
                                        </p:attrNameLst>
                                      </p:cBhvr>
                                      <p:tavLst>
                                        <p:tav tm="0">
                                          <p:val>
                                            <p:fltVal val="90"/>
                                          </p:val>
                                        </p:tav>
                                        <p:tav tm="100000">
                                          <p:val>
                                            <p:fltVal val="0"/>
                                          </p:val>
                                        </p:tav>
                                      </p:tavLst>
                                    </p:anim>
                                    <p:animEffect transition="in" filter="fade">
                                      <p:cBhvr>
                                        <p:cTn id="20" dur="10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1000" fill="hold"/>
                                        <p:tgtEl>
                                          <p:spTgt spid="5"/>
                                        </p:tgtEl>
                                        <p:attrNameLst>
                                          <p:attrName>ppt_w</p:attrName>
                                        </p:attrNameLst>
                                      </p:cBhvr>
                                      <p:tavLst>
                                        <p:tav tm="0">
                                          <p:val>
                                            <p:fltVal val="0"/>
                                          </p:val>
                                        </p:tav>
                                        <p:tav tm="100000">
                                          <p:val>
                                            <p:strVal val="#ppt_w"/>
                                          </p:val>
                                        </p:tav>
                                      </p:tavLst>
                                    </p:anim>
                                    <p:anim calcmode="lin" valueType="num">
                                      <p:cBhvr>
                                        <p:cTn id="26" dur="1000" fill="hold"/>
                                        <p:tgtEl>
                                          <p:spTgt spid="5"/>
                                        </p:tgtEl>
                                        <p:attrNameLst>
                                          <p:attrName>ppt_h</p:attrName>
                                        </p:attrNameLst>
                                      </p:cBhvr>
                                      <p:tavLst>
                                        <p:tav tm="0">
                                          <p:val>
                                            <p:fltVal val="0"/>
                                          </p:val>
                                        </p:tav>
                                        <p:tav tm="100000">
                                          <p:val>
                                            <p:strVal val="#ppt_h"/>
                                          </p:val>
                                        </p:tav>
                                      </p:tavLst>
                                    </p:anim>
                                    <p:anim calcmode="lin" valueType="num">
                                      <p:cBhvr>
                                        <p:cTn id="27" dur="1000" fill="hold"/>
                                        <p:tgtEl>
                                          <p:spTgt spid="5"/>
                                        </p:tgtEl>
                                        <p:attrNameLst>
                                          <p:attrName>style.rotation</p:attrName>
                                        </p:attrNameLst>
                                      </p:cBhvr>
                                      <p:tavLst>
                                        <p:tav tm="0">
                                          <p:val>
                                            <p:fltVal val="90"/>
                                          </p:val>
                                        </p:tav>
                                        <p:tav tm="100000">
                                          <p:val>
                                            <p:fltVal val="0"/>
                                          </p:val>
                                        </p:tav>
                                      </p:tavLst>
                                    </p:anim>
                                    <p:animEffect transition="in" filter="fade">
                                      <p:cBhvr>
                                        <p:cTn id="2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Inventory system within android devices</a:t>
            </a:r>
            <a:endPar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lstStyle/>
          <a:p>
            <a:pPr marL="0" indent="0" algn="l">
              <a:buNone/>
            </a:pPr>
            <a:r>
              <a:rPr lang="en-US" sz="1800" b="1" dirty="0" smtClean="0">
                <a:cs typeface="+mj-cs"/>
              </a:rPr>
              <a:t>Also inventory window contains:</a:t>
            </a:r>
          </a:p>
          <a:p>
            <a:pPr marL="0" indent="0" algn="l">
              <a:buNone/>
            </a:pPr>
            <a:r>
              <a:rPr lang="en-US" sz="1800" b="1" dirty="0" smtClean="0">
                <a:cs typeface="+mj-cs"/>
              </a:rPr>
              <a:t>Share files setting: To control with the starting code for the new items and for the group items to be added.</a:t>
            </a:r>
            <a:endParaRPr lang="ar-LB" sz="1800" b="1" dirty="0" smtClean="0">
              <a:cs typeface="+mj-cs"/>
            </a:endParaRPr>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8569" y="2924943"/>
            <a:ext cx="1989380" cy="3536677"/>
          </a:xfrm>
          <a:prstGeom prst="rect">
            <a:avLst/>
          </a:prstGeom>
        </p:spPr>
      </p:pic>
      <p:sp>
        <p:nvSpPr>
          <p:cNvPr id="5" name="Rectangle 4"/>
          <p:cNvSpPr/>
          <p:nvPr/>
        </p:nvSpPr>
        <p:spPr>
          <a:xfrm>
            <a:off x="3923928" y="2636912"/>
            <a:ext cx="4896544" cy="4032448"/>
          </a:xfrm>
          <a:prstGeom prst="rect">
            <a:avLst/>
          </a:prstGeom>
          <a:solidFill>
            <a:schemeClr val="bg1">
              <a:lumMod val="6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1600" b="1" dirty="0" smtClean="0">
                <a:solidFill>
                  <a:schemeClr val="tx1"/>
                </a:solidFill>
              </a:rPr>
              <a:t>Share files setting window contains:</a:t>
            </a:r>
          </a:p>
          <a:p>
            <a:pPr algn="l"/>
            <a:r>
              <a:rPr lang="en-US" sz="1600" b="1" dirty="0" smtClean="0">
                <a:solidFill>
                  <a:schemeClr val="tx1"/>
                </a:solidFill>
              </a:rPr>
              <a:t>Select the starting code for the new items: </a:t>
            </a:r>
            <a:r>
              <a:rPr lang="en-US" sz="1600" dirty="0" smtClean="0">
                <a:solidFill>
                  <a:schemeClr val="tx1"/>
                </a:solidFill>
              </a:rPr>
              <a:t>Select through code field the code that you want to start coding the new items that was entered within the inventory process.</a:t>
            </a:r>
          </a:p>
          <a:p>
            <a:pPr algn="l"/>
            <a:r>
              <a:rPr lang="en-US" sz="1600" b="1" dirty="0" smtClean="0">
                <a:solidFill>
                  <a:schemeClr val="tx1"/>
                </a:solidFill>
              </a:rPr>
              <a:t>Select group name for the new items: </a:t>
            </a:r>
            <a:r>
              <a:rPr lang="en-US" sz="1600" dirty="0" smtClean="0">
                <a:solidFill>
                  <a:schemeClr val="tx1"/>
                </a:solidFill>
              </a:rPr>
              <a:t>Select through this field the group name that you want to add the new items to it, and that you was entered through the inventory process.</a:t>
            </a:r>
          </a:p>
          <a:p>
            <a:r>
              <a:rPr lang="en-US" sz="1600" dirty="0">
                <a:solidFill>
                  <a:schemeClr val="tx1"/>
                </a:solidFill>
              </a:rPr>
              <a:t>You can press on “cancel” to return of the </a:t>
            </a:r>
            <a:r>
              <a:rPr lang="en-US" sz="1600" dirty="0" smtClean="0">
                <a:solidFill>
                  <a:schemeClr val="tx1"/>
                </a:solidFill>
              </a:rPr>
              <a:t>modification that </a:t>
            </a:r>
            <a:r>
              <a:rPr lang="en-US" sz="1600" dirty="0">
                <a:solidFill>
                  <a:schemeClr val="tx1"/>
                </a:solidFill>
              </a:rPr>
              <a:t>was done and press on “save setting” to confirm data. </a:t>
            </a:r>
            <a:endParaRPr lang="en-US" sz="1600" dirty="0" smtClean="0">
              <a:solidFill>
                <a:schemeClr val="tx1"/>
              </a:solidFill>
            </a:endParaRPr>
          </a:p>
          <a:p>
            <a:pPr algn="l"/>
            <a:endParaRPr lang="en-US" sz="1400" dirty="0" smtClean="0">
              <a:solidFill>
                <a:schemeClr val="tx1"/>
              </a:solidFill>
            </a:endParaRPr>
          </a:p>
          <a:p>
            <a:pPr algn="r" rtl="1"/>
            <a:endParaRPr lang="ar-LB" sz="1400" dirty="0">
              <a:solidFill>
                <a:schemeClr val="tx1"/>
              </a:solidFill>
            </a:endParaRPr>
          </a:p>
        </p:txBody>
      </p:sp>
    </p:spTree>
    <p:extLst>
      <p:ext uri="{BB962C8B-B14F-4D97-AF65-F5344CB8AC3E}">
        <p14:creationId xmlns:p14="http://schemas.microsoft.com/office/powerpoint/2010/main" val="455213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down)">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Inventory system within android devices</a:t>
            </a:r>
            <a:endParaRPr lang="en-US" sz="3600" dirty="0"/>
          </a:p>
        </p:txBody>
      </p:sp>
      <p:sp>
        <p:nvSpPr>
          <p:cNvPr id="3" name="Content Placeholder 2"/>
          <p:cNvSpPr>
            <a:spLocks noGrp="1"/>
          </p:cNvSpPr>
          <p:nvPr>
            <p:ph idx="1"/>
          </p:nvPr>
        </p:nvSpPr>
        <p:spPr/>
        <p:txBody>
          <a:bodyPr>
            <a:normAutofit/>
          </a:bodyPr>
          <a:lstStyle/>
          <a:p>
            <a:pPr marL="0" indent="0" algn="l">
              <a:buNone/>
            </a:pPr>
            <a:r>
              <a:rPr lang="en-US" sz="1800" b="1" dirty="0" smtClean="0">
                <a:cs typeface="+mj-cs"/>
              </a:rPr>
              <a:t>Also inventory report contains:</a:t>
            </a:r>
          </a:p>
          <a:p>
            <a:pPr marL="0" indent="0" algn="l">
              <a:buNone/>
            </a:pPr>
            <a:r>
              <a:rPr lang="en-US" sz="1800" b="1" dirty="0" smtClean="0">
                <a:cs typeface="+mj-cs"/>
              </a:rPr>
              <a:t>About: To show the help file that is related with the inventory system which contain specific explanation for all steps that the user must follow.</a:t>
            </a:r>
            <a:endParaRPr lang="ar-LB" sz="1800" b="1" dirty="0" smtClean="0">
              <a:cs typeface="+mj-cs"/>
            </a:endParaRPr>
          </a:p>
          <a:p>
            <a:pPr marL="0" indent="0" algn="l">
              <a:buNone/>
            </a:pPr>
            <a:endParaRPr lang="en-US" sz="1800" dirty="0">
              <a:cs typeface="+mj-cs"/>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2753959"/>
            <a:ext cx="2055564" cy="3654338"/>
          </a:xfrm>
          <a:prstGeom prst="rect">
            <a:avLst/>
          </a:prstGeom>
        </p:spPr>
      </p:pic>
      <p:sp>
        <p:nvSpPr>
          <p:cNvPr id="5" name="Rectangle 4"/>
          <p:cNvSpPr/>
          <p:nvPr/>
        </p:nvSpPr>
        <p:spPr>
          <a:xfrm>
            <a:off x="4572000" y="3068960"/>
            <a:ext cx="4032448" cy="3024336"/>
          </a:xfrm>
          <a:prstGeom prst="rect">
            <a:avLst/>
          </a:prstGeom>
          <a:solidFill>
            <a:schemeClr val="bg1">
              <a:lumMod val="6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About window contains the website for almanara soft company.</a:t>
            </a:r>
          </a:p>
          <a:p>
            <a:r>
              <a:rPr lang="en-US" dirty="0" smtClean="0">
                <a:solidFill>
                  <a:schemeClr val="tx1"/>
                </a:solidFill>
              </a:rPr>
              <a:t>Also contain the current application version number, and help button that will show by pressing on the help file that is related with the application which contain an explanation for the work method on inventory application </a:t>
            </a:r>
            <a:endParaRPr lang="en-US" dirty="0">
              <a:solidFill>
                <a:schemeClr val="tx1"/>
              </a:solidFill>
            </a:endParaRPr>
          </a:p>
        </p:txBody>
      </p:sp>
    </p:spTree>
    <p:extLst>
      <p:ext uri="{BB962C8B-B14F-4D97-AF65-F5344CB8AC3E}">
        <p14:creationId xmlns:p14="http://schemas.microsoft.com/office/powerpoint/2010/main" val="4183953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36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normAutofit/>
          </a:bodyPr>
          <a:lstStyle/>
          <a:p>
            <a:pPr marL="0" indent="0" algn="l">
              <a:buNone/>
            </a:pPr>
            <a:r>
              <a:rPr lang="en-US" sz="1800" dirty="0" smtClean="0">
                <a:latin typeface="Tahoma" pitchFamily="34" charset="0"/>
                <a:ea typeface="Tahoma" pitchFamily="34" charset="0"/>
                <a:cs typeface="Tahoma" pitchFamily="34" charset="0"/>
              </a:rPr>
              <a:t>Important note:</a:t>
            </a:r>
          </a:p>
          <a:p>
            <a:pPr marL="0" indent="0">
              <a:buNone/>
            </a:pPr>
            <a:r>
              <a:rPr lang="en-US" sz="1800" dirty="0" smtClean="0">
                <a:latin typeface="Tahoma" pitchFamily="34" charset="0"/>
                <a:ea typeface="Tahoma" pitchFamily="34" charset="0"/>
                <a:cs typeface="Tahoma" pitchFamily="34" charset="0"/>
              </a:rPr>
              <a:t>Inventory </a:t>
            </a:r>
            <a:r>
              <a:rPr lang="en-US" sz="1800" dirty="0">
                <a:latin typeface="Tahoma" pitchFamily="34" charset="0"/>
                <a:ea typeface="Tahoma" pitchFamily="34" charset="0"/>
                <a:cs typeface="Tahoma" pitchFamily="34" charset="0"/>
              </a:rPr>
              <a:t>can be pre-existing items by importing them from </a:t>
            </a:r>
            <a:r>
              <a:rPr lang="en-US" sz="1800" dirty="0" smtClean="0">
                <a:latin typeface="Tahoma" pitchFamily="34" charset="0"/>
                <a:ea typeface="Tahoma" pitchFamily="34" charset="0"/>
                <a:cs typeface="Tahoma" pitchFamily="34" charset="0"/>
              </a:rPr>
              <a:t>AlManara soft, </a:t>
            </a:r>
            <a:r>
              <a:rPr lang="en-US" sz="1800" dirty="0">
                <a:latin typeface="Tahoma" pitchFamily="34" charset="0"/>
                <a:ea typeface="Tahoma" pitchFamily="34" charset="0"/>
                <a:cs typeface="Tahoma" pitchFamily="34" charset="0"/>
              </a:rPr>
              <a:t>for example, the file you must export </a:t>
            </a:r>
            <a:r>
              <a:rPr lang="en-US" sz="1800" dirty="0" smtClean="0">
                <a:latin typeface="Tahoma" pitchFamily="34" charset="0"/>
                <a:ea typeface="Tahoma" pitchFamily="34" charset="0"/>
                <a:cs typeface="Tahoma" pitchFamily="34" charset="0"/>
              </a:rPr>
              <a:t>it and </a:t>
            </a:r>
            <a:r>
              <a:rPr lang="en-US" sz="1800" dirty="0">
                <a:latin typeface="Tahoma" pitchFamily="34" charset="0"/>
                <a:ea typeface="Tahoma" pitchFamily="34" charset="0"/>
                <a:cs typeface="Tahoma" pitchFamily="34" charset="0"/>
              </a:rPr>
              <a:t>arrangement from right to left:</a:t>
            </a:r>
          </a:p>
        </p:txBody>
      </p:sp>
      <p:graphicFrame>
        <p:nvGraphicFramePr>
          <p:cNvPr id="6" name="Table 5"/>
          <p:cNvGraphicFramePr>
            <a:graphicFrameLocks noGrp="1"/>
          </p:cNvGraphicFramePr>
          <p:nvPr>
            <p:extLst>
              <p:ext uri="{D42A27DB-BD31-4B8C-83A1-F6EECF244321}">
                <p14:modId xmlns:p14="http://schemas.microsoft.com/office/powerpoint/2010/main" val="4266102435"/>
              </p:ext>
            </p:extLst>
          </p:nvPr>
        </p:nvGraphicFramePr>
        <p:xfrm>
          <a:off x="539552" y="3284984"/>
          <a:ext cx="7776865" cy="1136374"/>
        </p:xfrm>
        <a:graphic>
          <a:graphicData uri="http://schemas.openxmlformats.org/drawingml/2006/table">
            <a:tbl>
              <a:tblPr>
                <a:tableStyleId>{3C2FFA5D-87B4-456A-9821-1D502468CF0F}</a:tableStyleId>
              </a:tblPr>
              <a:tblGrid>
                <a:gridCol w="936104"/>
                <a:gridCol w="1080120"/>
                <a:gridCol w="1800200"/>
                <a:gridCol w="1872208"/>
                <a:gridCol w="2088233"/>
              </a:tblGrid>
              <a:tr h="404854">
                <a:tc>
                  <a:txBody>
                    <a:bodyPr/>
                    <a:lstStyle/>
                    <a:p>
                      <a:pPr algn="ctr"/>
                      <a:r>
                        <a:rPr lang="en-US" dirty="0" smtClean="0">
                          <a:effectLst/>
                        </a:rPr>
                        <a:t>Price</a:t>
                      </a:r>
                      <a:endParaRPr lang="ar-LB" dirty="0">
                        <a:effectLst/>
                      </a:endParaRPr>
                    </a:p>
                  </a:txBody>
                  <a:tcPr anchor="ctr">
                    <a:solidFill>
                      <a:schemeClr val="bg1">
                        <a:lumMod val="65000"/>
                      </a:schemeClr>
                    </a:solidFill>
                  </a:tcPr>
                </a:tc>
                <a:tc>
                  <a:txBody>
                    <a:bodyPr/>
                    <a:lstStyle/>
                    <a:p>
                      <a:pPr algn="ctr"/>
                      <a:r>
                        <a:rPr lang="en-US" dirty="0" smtClean="0">
                          <a:effectLst/>
                        </a:rPr>
                        <a:t>Item</a:t>
                      </a:r>
                      <a:endParaRPr lang="ar-LB" dirty="0">
                        <a:effectLst/>
                      </a:endParaRPr>
                    </a:p>
                  </a:txBody>
                  <a:tcPr anchor="ctr">
                    <a:solidFill>
                      <a:schemeClr val="bg1">
                        <a:lumMod val="65000"/>
                      </a:schemeClr>
                    </a:solidFill>
                  </a:tcPr>
                </a:tc>
                <a:tc>
                  <a:txBody>
                    <a:bodyPr/>
                    <a:lstStyle/>
                    <a:p>
                      <a:pPr algn="ctr"/>
                      <a:r>
                        <a:rPr lang="en-US" dirty="0" smtClean="0">
                          <a:effectLst/>
                        </a:rPr>
                        <a:t>Unit 1 barcode</a:t>
                      </a:r>
                      <a:endParaRPr lang="ar-LB" dirty="0">
                        <a:effectLst/>
                      </a:endParaRPr>
                    </a:p>
                  </a:txBody>
                  <a:tcPr anchor="ctr">
                    <a:solidFill>
                      <a:schemeClr val="bg1">
                        <a:lumMod val="6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effectLst/>
                        </a:rPr>
                        <a:t>Unit 2 barcode</a:t>
                      </a:r>
                      <a:endParaRPr lang="ar-LB" dirty="0" smtClean="0">
                        <a:effectLst/>
                      </a:endParaRPr>
                    </a:p>
                  </a:txBody>
                  <a:tcPr anchor="ctr">
                    <a:solidFill>
                      <a:schemeClr val="bg1">
                        <a:lumMod val="65000"/>
                      </a:schemeClr>
                    </a:solidFill>
                  </a:tcPr>
                </a:tc>
                <a:tc>
                  <a:txBody>
                    <a:bodyPr/>
                    <a:lstStyle/>
                    <a:p>
                      <a:pPr algn="ctr"/>
                      <a:r>
                        <a:rPr lang="en-US" dirty="0" smtClean="0">
                          <a:effectLst/>
                        </a:rPr>
                        <a:t>Unit 3 barcode</a:t>
                      </a:r>
                      <a:endParaRPr lang="ar-LB" dirty="0">
                        <a:effectLst/>
                      </a:endParaRPr>
                    </a:p>
                  </a:txBody>
                  <a:tcPr anchor="ctr">
                    <a:solidFill>
                      <a:schemeClr val="bg1">
                        <a:lumMod val="65000"/>
                      </a:schemeClr>
                    </a:solidFill>
                  </a:tcPr>
                </a:tc>
              </a:tr>
              <a:tr h="231345">
                <a:tc>
                  <a:txBody>
                    <a:bodyPr/>
                    <a:lstStyle/>
                    <a:p>
                      <a:pPr algn="ctr"/>
                      <a:r>
                        <a:rPr lang="en-US" dirty="0" smtClean="0">
                          <a:effectLst/>
                        </a:rPr>
                        <a:t>20$</a:t>
                      </a:r>
                      <a:endParaRPr lang="ar-LB" dirty="0">
                        <a:effectLst/>
                      </a:endParaRPr>
                    </a:p>
                  </a:txBody>
                  <a:tcPr anchor="ctr">
                    <a:solidFill>
                      <a:schemeClr val="bg1">
                        <a:lumMod val="65000"/>
                      </a:schemeClr>
                    </a:solidFill>
                  </a:tcPr>
                </a:tc>
                <a:tc>
                  <a:txBody>
                    <a:bodyPr/>
                    <a:lstStyle/>
                    <a:p>
                      <a:pPr algn="ctr"/>
                      <a:r>
                        <a:rPr lang="en-US" dirty="0" smtClean="0">
                          <a:effectLst/>
                        </a:rPr>
                        <a:t>Tea</a:t>
                      </a:r>
                      <a:endParaRPr lang="ar-LB" dirty="0">
                        <a:effectLst/>
                      </a:endParaRPr>
                    </a:p>
                  </a:txBody>
                  <a:tcPr anchor="ctr">
                    <a:solidFill>
                      <a:schemeClr val="bg1">
                        <a:lumMod val="65000"/>
                      </a:schemeClr>
                    </a:solidFill>
                  </a:tcPr>
                </a:tc>
                <a:tc>
                  <a:txBody>
                    <a:bodyPr/>
                    <a:lstStyle/>
                    <a:p>
                      <a:pPr algn="ctr"/>
                      <a:r>
                        <a:rPr lang="ar-LB">
                          <a:effectLst/>
                        </a:rPr>
                        <a:t>258963</a:t>
                      </a:r>
                    </a:p>
                  </a:txBody>
                  <a:tcPr anchor="ctr">
                    <a:solidFill>
                      <a:schemeClr val="bg1">
                        <a:lumMod val="65000"/>
                      </a:schemeClr>
                    </a:solidFill>
                  </a:tcPr>
                </a:tc>
                <a:tc>
                  <a:txBody>
                    <a:bodyPr/>
                    <a:lstStyle/>
                    <a:p>
                      <a:pPr algn="ctr"/>
                      <a:r>
                        <a:rPr lang="ar-LB" dirty="0" smtClean="0">
                          <a:effectLst/>
                        </a:rPr>
                        <a:t>369852</a:t>
                      </a:r>
                      <a:endParaRPr lang="ar-LB" dirty="0">
                        <a:effectLst/>
                      </a:endParaRPr>
                    </a:p>
                  </a:txBody>
                  <a:tcPr anchor="ctr">
                    <a:solidFill>
                      <a:schemeClr val="bg1">
                        <a:lumMod val="65000"/>
                      </a:schemeClr>
                    </a:solidFill>
                  </a:tcPr>
                </a:tc>
                <a:tc>
                  <a:txBody>
                    <a:bodyPr/>
                    <a:lstStyle/>
                    <a:p>
                      <a:pPr algn="ctr"/>
                      <a:r>
                        <a:rPr lang="ar-LB" dirty="0" smtClean="0">
                          <a:effectLst/>
                        </a:rPr>
                        <a:t>8596325</a:t>
                      </a:r>
                      <a:endParaRPr lang="ar-LB" dirty="0">
                        <a:effectLst/>
                      </a:endParaRPr>
                    </a:p>
                  </a:txBody>
                  <a:tcPr anchor="ctr">
                    <a:solidFill>
                      <a:schemeClr val="bg1">
                        <a:lumMod val="65000"/>
                      </a:schemeClr>
                    </a:solidFill>
                  </a:tcPr>
                </a:tc>
              </a:tr>
              <a:tr h="231345">
                <a:tc>
                  <a:txBody>
                    <a:bodyPr/>
                    <a:lstStyle/>
                    <a:p>
                      <a:pPr algn="ctr"/>
                      <a:r>
                        <a:rPr lang="en-US" dirty="0" smtClean="0">
                          <a:effectLst/>
                        </a:rPr>
                        <a:t>30$</a:t>
                      </a:r>
                      <a:endParaRPr lang="ar-LB" dirty="0">
                        <a:effectLst/>
                      </a:endParaRPr>
                    </a:p>
                  </a:txBody>
                  <a:tcPr anchor="ctr">
                    <a:solidFill>
                      <a:schemeClr val="bg1">
                        <a:lumMod val="65000"/>
                      </a:schemeClr>
                    </a:solidFill>
                  </a:tcPr>
                </a:tc>
                <a:tc>
                  <a:txBody>
                    <a:bodyPr/>
                    <a:lstStyle/>
                    <a:p>
                      <a:pPr algn="ctr"/>
                      <a:r>
                        <a:rPr lang="en-US" dirty="0" smtClean="0">
                          <a:effectLst/>
                        </a:rPr>
                        <a:t>Coffee</a:t>
                      </a:r>
                      <a:endParaRPr lang="ar-LB" dirty="0">
                        <a:effectLst/>
                      </a:endParaRPr>
                    </a:p>
                  </a:txBody>
                  <a:tcPr anchor="ctr">
                    <a:solidFill>
                      <a:schemeClr val="bg1">
                        <a:lumMod val="65000"/>
                      </a:schemeClr>
                    </a:solidFill>
                  </a:tcPr>
                </a:tc>
                <a:tc>
                  <a:txBody>
                    <a:bodyPr/>
                    <a:lstStyle/>
                    <a:p>
                      <a:pPr algn="ctr"/>
                      <a:r>
                        <a:rPr lang="ar-LB">
                          <a:effectLst/>
                        </a:rPr>
                        <a:t>1478965</a:t>
                      </a:r>
                    </a:p>
                  </a:txBody>
                  <a:tcPr anchor="ctr">
                    <a:solidFill>
                      <a:schemeClr val="bg1">
                        <a:lumMod val="65000"/>
                      </a:schemeClr>
                    </a:solidFill>
                  </a:tcPr>
                </a:tc>
                <a:tc>
                  <a:txBody>
                    <a:bodyPr/>
                    <a:lstStyle/>
                    <a:p>
                      <a:pPr algn="ctr"/>
                      <a:r>
                        <a:rPr lang="ar-LB" dirty="0" smtClean="0">
                          <a:effectLst/>
                        </a:rPr>
                        <a:t>123654</a:t>
                      </a:r>
                      <a:endParaRPr lang="ar-LB" dirty="0">
                        <a:effectLst/>
                      </a:endParaRPr>
                    </a:p>
                  </a:txBody>
                  <a:tcPr anchor="ctr">
                    <a:solidFill>
                      <a:schemeClr val="bg1">
                        <a:lumMod val="65000"/>
                      </a:schemeClr>
                    </a:solidFill>
                  </a:tcPr>
                </a:tc>
                <a:tc>
                  <a:txBody>
                    <a:bodyPr/>
                    <a:lstStyle/>
                    <a:p>
                      <a:pPr algn="ctr"/>
                      <a:r>
                        <a:rPr lang="ar-LB" dirty="0" smtClean="0">
                          <a:effectLst/>
                        </a:rPr>
                        <a:t>124596</a:t>
                      </a:r>
                      <a:endParaRPr lang="ar-LB" dirty="0">
                        <a:effectLst/>
                      </a:endParaRPr>
                    </a:p>
                  </a:txBody>
                  <a:tcPr anchor="ctr">
                    <a:solidFill>
                      <a:schemeClr val="bg1">
                        <a:lumMod val="65000"/>
                      </a:schemeClr>
                    </a:solidFill>
                  </a:tcPr>
                </a:tc>
              </a:tr>
            </a:tbl>
          </a:graphicData>
        </a:graphic>
      </p:graphicFrame>
    </p:spTree>
    <p:extLst>
      <p:ext uri="{BB962C8B-B14F-4D97-AF65-F5344CB8AC3E}">
        <p14:creationId xmlns:p14="http://schemas.microsoft.com/office/powerpoint/2010/main" val="245297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1800" dirty="0">
              <a:latin typeface="Tahoma" pitchFamily="34" charset="0"/>
              <a:ea typeface="Tahoma" pitchFamily="34" charset="0"/>
              <a:cs typeface="Tahoma" pitchFamily="34" charset="0"/>
            </a:endParaRPr>
          </a:p>
        </p:txBody>
      </p:sp>
      <p:sp>
        <p:nvSpPr>
          <p:cNvPr id="4" name="Horizontal Scroll 3"/>
          <p:cNvSpPr/>
          <p:nvPr/>
        </p:nvSpPr>
        <p:spPr>
          <a:xfrm>
            <a:off x="251520" y="980728"/>
            <a:ext cx="8712968" cy="5688632"/>
          </a:xfrm>
          <a:prstGeom prst="horizontalScroll">
            <a:avLst/>
          </a:prstGeom>
          <a:solidFill>
            <a:schemeClr val="bg1">
              <a:lumMod val="65000"/>
            </a:schemeClr>
          </a:solidFill>
          <a:ln>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r>
              <a:rPr lang="en-US" b="1" dirty="0" smtClean="0">
                <a:latin typeface="Tahoma" pitchFamily="34" charset="0"/>
                <a:ea typeface="Tahoma" pitchFamily="34" charset="0"/>
                <a:cs typeface="Tahoma" pitchFamily="34" charset="0"/>
              </a:rPr>
              <a:t>General notes:</a:t>
            </a:r>
            <a:endParaRPr lang="en-US" dirty="0">
              <a:latin typeface="Tahoma" pitchFamily="34" charset="0"/>
              <a:ea typeface="Tahoma" pitchFamily="34" charset="0"/>
              <a:cs typeface="Tahoma" pitchFamily="34" charset="0"/>
            </a:endParaRPr>
          </a:p>
          <a:p>
            <a:r>
              <a:rPr lang="en-US" dirty="0" smtClean="0">
                <a:latin typeface="Tahoma" pitchFamily="34" charset="0"/>
                <a:ea typeface="Tahoma" pitchFamily="34" charset="0"/>
                <a:cs typeface="Tahoma" pitchFamily="34" charset="0"/>
              </a:rPr>
              <a:t>Within </a:t>
            </a:r>
            <a:r>
              <a:rPr lang="en-US" dirty="0">
                <a:latin typeface="Tahoma" pitchFamily="34" charset="0"/>
                <a:ea typeface="Tahoma" pitchFamily="34" charset="0"/>
                <a:cs typeface="Tahoma" pitchFamily="34" charset="0"/>
              </a:rPr>
              <a:t>almanara program is exported items inventories to an Excel file and must be composed of at least the first two fields the symbol and the second item name as explained previously.</a:t>
            </a:r>
          </a:p>
          <a:p>
            <a:r>
              <a:rPr lang="en-US" dirty="0">
                <a:latin typeface="Tahoma" pitchFamily="34" charset="0"/>
                <a:ea typeface="Tahoma" pitchFamily="34" charset="0"/>
                <a:cs typeface="Tahoma" pitchFamily="34" charset="0"/>
              </a:rPr>
              <a:t>And can put more than one column of the barcode by units within almanara program that the number of columns and a maximum of up to five barcode columns, and in the end must save the file type: Text Tab Delimited suffix of type .TXT</a:t>
            </a:r>
          </a:p>
          <a:p>
            <a:r>
              <a:rPr lang="en-US" dirty="0">
                <a:latin typeface="Tahoma" pitchFamily="34" charset="0"/>
                <a:ea typeface="Tahoma" pitchFamily="34" charset="0"/>
                <a:cs typeface="Tahoma" pitchFamily="34" charset="0"/>
              </a:rPr>
              <a:t>Inventory of undefined items can be on the program and when adding un known barcode in the inventory file, the request to add the item name and will exported these items through the new item button.</a:t>
            </a:r>
          </a:p>
          <a:p>
            <a:r>
              <a:rPr lang="en-US" dirty="0">
                <a:latin typeface="Tahoma" pitchFamily="34" charset="0"/>
                <a:ea typeface="Tahoma" pitchFamily="34" charset="0"/>
                <a:cs typeface="Tahoma" pitchFamily="34" charset="0"/>
              </a:rPr>
              <a:t>Inventory files are saved in the phone's memory or mobile device within the folder Inventory Data if the item was adding by barcodes can be added to the name of the item in the Arabic language, but if you add item manually you can add item in the English language only</a:t>
            </a:r>
            <a:r>
              <a:rPr lang="en-US" dirty="0" smtClean="0">
                <a:latin typeface="Tahoma" pitchFamily="34" charset="0"/>
                <a:ea typeface="Tahoma" pitchFamily="34" charset="0"/>
                <a:cs typeface="Tahoma" pitchFamily="34" charset="0"/>
              </a:rPr>
              <a:t>.</a:t>
            </a:r>
            <a:endParaRPr lang="ar-LB" dirty="0" smtClean="0">
              <a:solidFill>
                <a:schemeClr val="tx1"/>
              </a:solidFill>
              <a:latin typeface="Tahoma" pitchFamily="34" charset="0"/>
              <a:ea typeface="Tahoma" pitchFamily="34" charset="0"/>
              <a:cs typeface="Tahoma" pitchFamily="34" charset="0"/>
            </a:endParaRPr>
          </a:p>
          <a:p>
            <a:pPr algn="r"/>
            <a:endParaRPr lang="en-US" dirty="0">
              <a:solidFill>
                <a:schemeClr val="tx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54794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922114"/>
          </a:xfrm>
        </p:spPr>
        <p:txBody>
          <a:bodyPr>
            <a:noAutofit/>
          </a:bodyPr>
          <a:lstStyle/>
          <a:p>
            <a:r>
              <a:rPr lang="en-US" sz="1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
            </a:r>
            <a:br>
              <a:rPr lang="en-US" sz="1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br>
            <a:r>
              <a:rPr lang="en-US" sz="1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br>
              <a:rPr lang="en-US" sz="1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br>
            <a:endParaRPr lang="en-US"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600200"/>
            <a:ext cx="8229600" cy="4997152"/>
          </a:xfrm>
        </p:spPr>
        <p:txBody>
          <a:bodyPr>
            <a:normAutofit/>
          </a:bodyPr>
          <a:lstStyle/>
          <a:p>
            <a:pPr marL="0" indent="0" rtl="1">
              <a:buNone/>
            </a:pPr>
            <a:r>
              <a:rPr lang="en-US" sz="1800" dirty="0" smtClean="0">
                <a:latin typeface="Tahoma" pitchFamily="34" charset="0"/>
                <a:ea typeface="Tahoma" pitchFamily="34" charset="0"/>
                <a:cs typeface="Tahoma" pitchFamily="34" charset="0"/>
              </a:rPr>
              <a:t>Inventory system is used through almanara program to do the inventory process with more easily and flexible way for all items that are existed within store.</a:t>
            </a:r>
            <a:endParaRPr lang="en-US" sz="1800" dirty="0" smtClean="0">
              <a:effectLst/>
              <a:latin typeface="Tahoma" pitchFamily="34" charset="0"/>
              <a:ea typeface="Tahoma" pitchFamily="34" charset="0"/>
              <a:cs typeface="Tahoma" pitchFamily="34" charset="0"/>
            </a:endParaRPr>
          </a:p>
          <a:p>
            <a:pPr marL="0" indent="0" algn="ctr" rtl="1">
              <a:buNone/>
            </a:pPr>
            <a:r>
              <a:rPr lang="en-US" sz="1800" b="1" u="sng" dirty="0" smtClean="0">
                <a:latin typeface="Tahoma" pitchFamily="34" charset="0"/>
                <a:ea typeface="Tahoma" pitchFamily="34" charset="0"/>
                <a:cs typeface="Tahoma" pitchFamily="34" charset="0"/>
              </a:rPr>
              <a:t>Some notes</a:t>
            </a:r>
          </a:p>
          <a:p>
            <a:pPr marL="0" indent="0" algn="r" rtl="1">
              <a:buNone/>
            </a:pPr>
            <a:endParaRPr lang="ar-SA" sz="1800" dirty="0" smtClean="0">
              <a:effectLst/>
              <a:latin typeface="Tahoma" pitchFamily="34" charset="0"/>
              <a:ea typeface="Tahoma" pitchFamily="34" charset="0"/>
              <a:cs typeface="Tahoma" pitchFamily="34" charset="0"/>
            </a:endParaRPr>
          </a:p>
          <a:p>
            <a:pPr marL="0" indent="0">
              <a:buNone/>
            </a:pPr>
            <a:r>
              <a:rPr lang="en-US" sz="1800" dirty="0" smtClean="0">
                <a:latin typeface="Tahoma" pitchFamily="34" charset="0"/>
                <a:ea typeface="Tahoma" pitchFamily="34" charset="0"/>
                <a:cs typeface="Tahoma" pitchFamily="34" charset="0"/>
              </a:rPr>
              <a:t>After upload the application on mobile device, shown at the beginning a certain code for the application, you must call the technical support department within almanara company.</a:t>
            </a:r>
            <a:endParaRPr lang="ar-LB" sz="1800" dirty="0" smtClean="0">
              <a:effectLst/>
              <a:latin typeface="Tahoma" pitchFamily="34" charset="0"/>
              <a:ea typeface="Tahoma" pitchFamily="34" charset="0"/>
              <a:cs typeface="Tahoma" pitchFamily="34" charset="0"/>
            </a:endParaRPr>
          </a:p>
          <a:p>
            <a:pPr marL="0" indent="0" algn="l">
              <a:buNone/>
            </a:pPr>
            <a:r>
              <a:rPr lang="en-US" sz="1800" dirty="0" smtClean="0">
                <a:effectLst/>
                <a:latin typeface="Tahoma" pitchFamily="34" charset="0"/>
                <a:ea typeface="Tahoma" pitchFamily="34" charset="0"/>
                <a:cs typeface="Tahoma" pitchFamily="34" charset="0"/>
              </a:rPr>
              <a:t>User must sent the shown code on the mobile device to the technical support department to send the activated code that must be entered to make the inventory application on the device. </a:t>
            </a:r>
            <a:endParaRPr lang="ar-LB" sz="1800" dirty="0" smtClean="0">
              <a:effectLst/>
              <a:latin typeface="Tahoma" pitchFamily="34" charset="0"/>
              <a:ea typeface="Tahoma" pitchFamily="34" charset="0"/>
              <a:cs typeface="Tahoma" pitchFamily="34" charset="0"/>
            </a:endParaRPr>
          </a:p>
          <a:p>
            <a:pPr marL="0" indent="0" algn="r" rtl="1">
              <a:buNone/>
            </a:pPr>
            <a:endParaRPr lang="en-US" sz="18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0023764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18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lstStyle/>
          <a:p>
            <a:pPr marL="0" indent="0" algn="l">
              <a:buNone/>
            </a:pPr>
            <a:r>
              <a:rPr lang="en-US" sz="1800" dirty="0" smtClean="0">
                <a:latin typeface="Tahoma" pitchFamily="34" charset="0"/>
                <a:ea typeface="Tahoma" pitchFamily="34" charset="0"/>
                <a:cs typeface="Tahoma" pitchFamily="34" charset="0"/>
              </a:rPr>
              <a:t>When you open the inventory application this page will be shown:</a:t>
            </a:r>
            <a:endParaRPr lang="en-US" sz="1800" dirty="0">
              <a:latin typeface="Tahoma" pitchFamily="34" charset="0"/>
              <a:ea typeface="Tahoma" pitchFamily="34" charset="0"/>
              <a:cs typeface="Tahoma" pitchFamily="34" charset="0"/>
            </a:endParaRPr>
          </a:p>
        </p:txBody>
      </p:sp>
      <p:sp>
        <p:nvSpPr>
          <p:cNvPr id="6" name="Rectangle 5"/>
          <p:cNvSpPr/>
          <p:nvPr/>
        </p:nvSpPr>
        <p:spPr>
          <a:xfrm>
            <a:off x="4716016" y="2492896"/>
            <a:ext cx="3901108" cy="2308324"/>
          </a:xfrm>
          <a:prstGeom prst="rect">
            <a:avLst/>
          </a:prstGeom>
        </p:spPr>
        <p:txBody>
          <a:bodyPr wrap="square">
            <a:spAutoFit/>
          </a:bodyPr>
          <a:lstStyle/>
          <a:p>
            <a:pPr algn="l"/>
            <a:r>
              <a:rPr lang="en-US" dirty="0" smtClean="0">
                <a:latin typeface="Tahoma" pitchFamily="34" charset="0"/>
                <a:ea typeface="Tahoma" pitchFamily="34" charset="0"/>
                <a:cs typeface="Tahoma" pitchFamily="34" charset="0"/>
              </a:rPr>
              <a:t>This page considered as the main page for the application, which through it the inventory process  done more easily.</a:t>
            </a:r>
          </a:p>
          <a:p>
            <a:r>
              <a:rPr lang="en-US" dirty="0">
                <a:latin typeface="Tahoma" pitchFamily="34" charset="0"/>
                <a:ea typeface="Tahoma" pitchFamily="34" charset="0"/>
                <a:cs typeface="Tahoma" pitchFamily="34" charset="0"/>
              </a:rPr>
              <a:t>The main </a:t>
            </a:r>
            <a:r>
              <a:rPr lang="en-US" dirty="0" smtClean="0">
                <a:latin typeface="Tahoma" pitchFamily="34" charset="0"/>
                <a:ea typeface="Tahoma" pitchFamily="34" charset="0"/>
                <a:cs typeface="Tahoma" pitchFamily="34" charset="0"/>
              </a:rPr>
              <a:t>page of the inventory system within android:</a:t>
            </a:r>
          </a:p>
          <a:p>
            <a:r>
              <a:rPr lang="en-US" dirty="0" smtClean="0">
                <a:latin typeface="Tahoma" pitchFamily="34" charset="0"/>
                <a:ea typeface="Tahoma" pitchFamily="34" charset="0"/>
                <a:cs typeface="Tahoma" pitchFamily="34" charset="0"/>
              </a:rPr>
              <a:t>1- Open </a:t>
            </a:r>
            <a:r>
              <a:rPr lang="en-US" dirty="0" smtClean="0">
                <a:latin typeface="Tahoma" pitchFamily="34" charset="0"/>
                <a:ea typeface="Tahoma" pitchFamily="34" charset="0"/>
                <a:cs typeface="Tahoma" pitchFamily="34" charset="0"/>
              </a:rPr>
              <a:t>exist inventory</a:t>
            </a:r>
            <a:r>
              <a:rPr lang="en-US" dirty="0" smtClean="0">
                <a:latin typeface="Tahoma" pitchFamily="34" charset="0"/>
                <a:ea typeface="Tahoma" pitchFamily="34" charset="0"/>
                <a:cs typeface="Tahoma" pitchFamily="34" charset="0"/>
              </a:rPr>
              <a:t>.</a:t>
            </a:r>
          </a:p>
          <a:p>
            <a:r>
              <a:rPr lang="en-US" smtClean="0">
                <a:latin typeface="Tahoma" pitchFamily="34" charset="0"/>
                <a:ea typeface="Tahoma" pitchFamily="34" charset="0"/>
                <a:cs typeface="Tahoma" pitchFamily="34" charset="0"/>
              </a:rPr>
              <a:t>2- </a:t>
            </a:r>
            <a:r>
              <a:rPr lang="en-US" smtClean="0">
                <a:latin typeface="Tahoma" pitchFamily="34" charset="0"/>
                <a:ea typeface="Tahoma" pitchFamily="34" charset="0"/>
                <a:cs typeface="Tahoma" pitchFamily="34" charset="0"/>
              </a:rPr>
              <a:t>Create </a:t>
            </a:r>
            <a:r>
              <a:rPr lang="en-US" dirty="0" smtClean="0">
                <a:latin typeface="Tahoma" pitchFamily="34" charset="0"/>
                <a:ea typeface="Tahoma" pitchFamily="34" charset="0"/>
                <a:cs typeface="Tahoma" pitchFamily="34" charset="0"/>
              </a:rPr>
              <a:t>new inventory.</a:t>
            </a:r>
            <a:endParaRPr lang="ar-LB" dirty="0">
              <a:latin typeface="Tahoma" pitchFamily="34" charset="0"/>
              <a:ea typeface="Tahoma" pitchFamily="34" charset="0"/>
              <a:cs typeface="Tahoma" pitchFamily="34"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1" y="2281492"/>
            <a:ext cx="2520280" cy="4480498"/>
          </a:xfrm>
          <a:prstGeom prst="rect">
            <a:avLst/>
          </a:prstGeom>
        </p:spPr>
      </p:pic>
    </p:spTree>
    <p:extLst>
      <p:ext uri="{BB962C8B-B14F-4D97-AF65-F5344CB8AC3E}">
        <p14:creationId xmlns:p14="http://schemas.microsoft.com/office/powerpoint/2010/main" val="51651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1000"/>
                                        <p:tgtEl>
                                          <p:spTgt spid="6">
                                            <p:txEl>
                                              <p:pRg st="0" end="0"/>
                                            </p:txEl>
                                          </p:spTgt>
                                        </p:tgtEl>
                                      </p:cBhvr>
                                    </p:animEffect>
                                    <p:anim calcmode="lin" valueType="num">
                                      <p:cBhvr>
                                        <p:cTn id="1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fade">
                                      <p:cBhvr>
                                        <p:cTn id="24" dur="1000"/>
                                        <p:tgtEl>
                                          <p:spTgt spid="6">
                                            <p:txEl>
                                              <p:pRg st="1" end="1"/>
                                            </p:txEl>
                                          </p:spTgt>
                                        </p:tgtEl>
                                      </p:cBhvr>
                                    </p:animEffect>
                                    <p:anim calcmode="lin" valueType="num">
                                      <p:cBhvr>
                                        <p:cTn id="2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animEffect transition="in" filter="fade">
                                      <p:cBhvr>
                                        <p:cTn id="31" dur="1000"/>
                                        <p:tgtEl>
                                          <p:spTgt spid="6">
                                            <p:txEl>
                                              <p:pRg st="2" end="2"/>
                                            </p:txEl>
                                          </p:spTgt>
                                        </p:tgtEl>
                                      </p:cBhvr>
                                    </p:animEffect>
                                    <p:anim calcmode="lin" valueType="num">
                                      <p:cBhvr>
                                        <p:cTn id="3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6">
                                            <p:txEl>
                                              <p:pRg st="3" end="3"/>
                                            </p:txEl>
                                          </p:spTgt>
                                        </p:tgtEl>
                                        <p:attrNameLst>
                                          <p:attrName>style.visibility</p:attrName>
                                        </p:attrNameLst>
                                      </p:cBhvr>
                                      <p:to>
                                        <p:strVal val="visible"/>
                                      </p:to>
                                    </p:set>
                                    <p:animEffect transition="in" filter="fade">
                                      <p:cBhvr>
                                        <p:cTn id="38" dur="1000"/>
                                        <p:tgtEl>
                                          <p:spTgt spid="6">
                                            <p:txEl>
                                              <p:pRg st="3" end="3"/>
                                            </p:txEl>
                                          </p:spTgt>
                                        </p:tgtEl>
                                      </p:cBhvr>
                                    </p:animEffect>
                                    <p:anim calcmode="lin" valueType="num">
                                      <p:cBhvr>
                                        <p:cTn id="3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08529"/>
          </a:xfrm>
        </p:spPr>
        <p:txBody>
          <a:bodyPr>
            <a:normAutofit/>
          </a:bodyPr>
          <a:lstStyle/>
          <a:p>
            <a:r>
              <a:rPr lang="en-US"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18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323528" y="1556792"/>
            <a:ext cx="8229600" cy="3993497"/>
          </a:xfrm>
        </p:spPr>
        <p:txBody>
          <a:bodyPr>
            <a:normAutofit/>
          </a:bodyPr>
          <a:lstStyle/>
          <a:p>
            <a:pPr marL="0" indent="0" algn="l">
              <a:buNone/>
            </a:pPr>
            <a:r>
              <a:rPr lang="en-US" sz="1800" dirty="0" smtClean="0">
                <a:latin typeface="Tahoma" pitchFamily="34" charset="0"/>
                <a:ea typeface="Tahoma" pitchFamily="34" charset="0"/>
                <a:cs typeface="Tahoma" pitchFamily="34" charset="0"/>
              </a:rPr>
              <a:t>Open previous inventory:</a:t>
            </a:r>
          </a:p>
          <a:p>
            <a:pPr marL="0" indent="0" algn="l">
              <a:buNone/>
            </a:pPr>
            <a:r>
              <a:rPr lang="en-US" sz="1800" dirty="0" smtClean="0">
                <a:latin typeface="Tahoma" pitchFamily="34" charset="0"/>
                <a:ea typeface="Tahoma" pitchFamily="34" charset="0"/>
                <a:cs typeface="Tahoma" pitchFamily="34" charset="0"/>
              </a:rPr>
              <a:t>This button is used to open an inventory file done before.</a:t>
            </a:r>
          </a:p>
          <a:p>
            <a:pPr marL="0" indent="0" algn="l">
              <a:buNone/>
            </a:pPr>
            <a:r>
              <a:rPr lang="en-US" sz="1800" dirty="0" smtClean="0">
                <a:latin typeface="Tahoma" pitchFamily="34" charset="0"/>
                <a:ea typeface="Tahoma" pitchFamily="34" charset="0"/>
                <a:cs typeface="Tahoma" pitchFamily="34" charset="0"/>
              </a:rPr>
              <a:t>Which an windows shown which contains all inventory files which done before.</a:t>
            </a:r>
          </a:p>
          <a:p>
            <a:pPr marL="0" indent="0" algn="r" rtl="1">
              <a:buNone/>
            </a:pPr>
            <a:endParaRPr lang="ar-SA" sz="1800" dirty="0" smtClean="0">
              <a:latin typeface="Tahoma" pitchFamily="34" charset="0"/>
              <a:ea typeface="Tahoma" pitchFamily="34" charset="0"/>
              <a:cs typeface="Tahoma" pitchFamily="34" charset="0"/>
            </a:endParaRPr>
          </a:p>
          <a:p>
            <a:pPr marL="0" indent="0" algn="r">
              <a:buNone/>
            </a:pPr>
            <a:endParaRPr lang="ar-SA" sz="1800" dirty="0" smtClean="0">
              <a:latin typeface="Tahoma" pitchFamily="34" charset="0"/>
              <a:ea typeface="Tahoma" pitchFamily="34" charset="0"/>
              <a:cs typeface="Tahoma" pitchFamily="34" charset="0"/>
            </a:endParaRPr>
          </a:p>
          <a:p>
            <a:pPr marL="0" indent="0" algn="r">
              <a:buNone/>
            </a:pPr>
            <a:endParaRPr lang="en-US" sz="1800" dirty="0" smtClean="0">
              <a:latin typeface="Tahoma" pitchFamily="34" charset="0"/>
              <a:ea typeface="Tahoma" pitchFamily="34" charset="0"/>
              <a:cs typeface="Tahoma" pitchFamily="34" charset="0"/>
            </a:endParaRPr>
          </a:p>
          <a:p>
            <a:pPr marL="0" indent="0" algn="r">
              <a:buNone/>
            </a:pPr>
            <a:endParaRPr lang="en-US" sz="1800" dirty="0">
              <a:latin typeface="Tahoma" pitchFamily="34" charset="0"/>
              <a:ea typeface="Tahoma" pitchFamily="34" charset="0"/>
              <a:cs typeface="Tahoma" pitchFamily="34" charset="0"/>
            </a:endParaRPr>
          </a:p>
          <a:p>
            <a:pPr marL="0" indent="0">
              <a:buNone/>
            </a:pPr>
            <a:endParaRPr lang="en-US" sz="1800" dirty="0" smtClean="0">
              <a:latin typeface="Tahoma" pitchFamily="34" charset="0"/>
              <a:ea typeface="Tahoma" pitchFamily="34" charset="0"/>
              <a:cs typeface="Tahoma" pitchFamily="34" charset="0"/>
            </a:endParaRPr>
          </a:p>
          <a:p>
            <a:pPr marL="0" indent="0">
              <a:buNone/>
            </a:pPr>
            <a:endParaRPr lang="en-US" sz="1800" dirty="0">
              <a:latin typeface="Tahoma" pitchFamily="34" charset="0"/>
              <a:ea typeface="Tahoma" pitchFamily="34" charset="0"/>
              <a:cs typeface="Tahoma" pitchFamily="34" charset="0"/>
            </a:endParaRPr>
          </a:p>
          <a:p>
            <a:pPr marL="0" indent="0" algn="r">
              <a:buNone/>
            </a:pPr>
            <a:endParaRPr lang="en-US" sz="1800" dirty="0">
              <a:latin typeface="Tahoma" pitchFamily="34" charset="0"/>
              <a:ea typeface="Tahoma" pitchFamily="34" charset="0"/>
              <a:cs typeface="Tahoma"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876992"/>
            <a:ext cx="2787379" cy="3303896"/>
          </a:xfrm>
          <a:prstGeom prst="rect">
            <a:avLst/>
          </a:prstGeom>
        </p:spPr>
      </p:pic>
      <p:sp>
        <p:nvSpPr>
          <p:cNvPr id="6" name="Rounded Rectangle 5"/>
          <p:cNvSpPr/>
          <p:nvPr/>
        </p:nvSpPr>
        <p:spPr>
          <a:xfrm>
            <a:off x="4139952" y="2852936"/>
            <a:ext cx="4248472" cy="302433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n-US" dirty="0">
                <a:solidFill>
                  <a:schemeClr val="tx1"/>
                </a:solidFill>
                <a:latin typeface="Tahoma" pitchFamily="34" charset="0"/>
                <a:ea typeface="Tahoma" pitchFamily="34" charset="0"/>
                <a:cs typeface="Tahoma" pitchFamily="34" charset="0"/>
              </a:rPr>
              <a:t>When selected certain inventory file that was shown in the window an new window will be open. Press ok to confirm the data that was been added and press cancel to get out from this window.</a:t>
            </a:r>
          </a:p>
        </p:txBody>
      </p:sp>
    </p:spTree>
    <p:extLst>
      <p:ext uri="{BB962C8B-B14F-4D97-AF65-F5344CB8AC3E}">
        <p14:creationId xmlns:p14="http://schemas.microsoft.com/office/powerpoint/2010/main" val="38736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18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normAutofit/>
          </a:bodyPr>
          <a:lstStyle/>
          <a:p>
            <a:pPr marL="0" indent="0" algn="l">
              <a:buNone/>
            </a:pPr>
            <a:r>
              <a:rPr lang="en-US" sz="1800" b="1" dirty="0" smtClean="0">
                <a:latin typeface="Tahoma" pitchFamily="34" charset="0"/>
                <a:ea typeface="Tahoma" pitchFamily="34" charset="0"/>
                <a:cs typeface="Tahoma" pitchFamily="34" charset="0"/>
              </a:rPr>
              <a:t>By pressing “ok” this window will be shown:</a:t>
            </a:r>
            <a:endParaRPr lang="ar-SA" sz="1800" b="1" dirty="0" smtClean="0">
              <a:latin typeface="Tahoma" pitchFamily="34" charset="0"/>
              <a:ea typeface="Tahoma" pitchFamily="34" charset="0"/>
              <a:cs typeface="Tahoma" pitchFamily="34" charset="0"/>
            </a:endParaRPr>
          </a:p>
          <a:p>
            <a:pPr marL="0" indent="0" algn="l">
              <a:buNone/>
            </a:pPr>
            <a:endParaRPr lang="en-US" sz="1800" dirty="0">
              <a:latin typeface="Tahoma" pitchFamily="34" charset="0"/>
              <a:ea typeface="Tahoma" pitchFamily="34" charset="0"/>
              <a:cs typeface="Tahoma" pitchFamily="34" charset="0"/>
            </a:endParaRPr>
          </a:p>
        </p:txBody>
      </p:sp>
      <p:sp>
        <p:nvSpPr>
          <p:cNvPr id="6" name="Oval 5"/>
          <p:cNvSpPr/>
          <p:nvPr/>
        </p:nvSpPr>
        <p:spPr>
          <a:xfrm>
            <a:off x="4860032" y="2492896"/>
            <a:ext cx="3456384" cy="43204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latin typeface="Tahoma" pitchFamily="34" charset="0"/>
                <a:ea typeface="Tahoma" pitchFamily="34" charset="0"/>
                <a:cs typeface="Tahoma" pitchFamily="34" charset="0"/>
              </a:rPr>
              <a:t>Adding item</a:t>
            </a:r>
            <a:endParaRPr lang="ar-SA" dirty="0" smtClean="0">
              <a:latin typeface="Tahoma" pitchFamily="34" charset="0"/>
              <a:ea typeface="Tahoma" pitchFamily="34" charset="0"/>
              <a:cs typeface="Tahoma" pitchFamily="34" charset="0"/>
            </a:endParaRPr>
          </a:p>
        </p:txBody>
      </p:sp>
      <p:sp>
        <p:nvSpPr>
          <p:cNvPr id="7" name="Oval 6"/>
          <p:cNvSpPr/>
          <p:nvPr/>
        </p:nvSpPr>
        <p:spPr>
          <a:xfrm>
            <a:off x="4860032" y="3251108"/>
            <a:ext cx="3456384" cy="43204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latin typeface="Tahoma" pitchFamily="34" charset="0"/>
                <a:ea typeface="Tahoma" pitchFamily="34" charset="0"/>
                <a:cs typeface="Tahoma" pitchFamily="34" charset="0"/>
              </a:rPr>
              <a:t>View </a:t>
            </a:r>
            <a:r>
              <a:rPr lang="en-US" dirty="0" smtClean="0">
                <a:latin typeface="Tahoma" pitchFamily="34" charset="0"/>
                <a:ea typeface="Tahoma" pitchFamily="34" charset="0"/>
                <a:cs typeface="Tahoma" pitchFamily="34" charset="0"/>
              </a:rPr>
              <a:t>item</a:t>
            </a:r>
            <a:endParaRPr lang="en-US" dirty="0">
              <a:latin typeface="Tahoma" pitchFamily="34" charset="0"/>
              <a:ea typeface="Tahoma" pitchFamily="34" charset="0"/>
              <a:cs typeface="Tahoma" pitchFamily="34" charset="0"/>
            </a:endParaRPr>
          </a:p>
        </p:txBody>
      </p:sp>
      <p:sp>
        <p:nvSpPr>
          <p:cNvPr id="8" name="Oval 7"/>
          <p:cNvSpPr/>
          <p:nvPr/>
        </p:nvSpPr>
        <p:spPr>
          <a:xfrm>
            <a:off x="4860032" y="3967758"/>
            <a:ext cx="3456384" cy="43204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latin typeface="Tahoma" pitchFamily="34" charset="0"/>
                <a:ea typeface="Tahoma" pitchFamily="34" charset="0"/>
                <a:cs typeface="Tahoma" pitchFamily="34" charset="0"/>
              </a:rPr>
              <a:t>Delete file</a:t>
            </a:r>
            <a:endParaRPr lang="en-US" dirty="0">
              <a:latin typeface="Tahoma" pitchFamily="34" charset="0"/>
              <a:ea typeface="Tahoma" pitchFamily="34" charset="0"/>
              <a:cs typeface="Tahoma" pitchFamily="34" charset="0"/>
            </a:endParaRPr>
          </a:p>
        </p:txBody>
      </p:sp>
      <p:sp>
        <p:nvSpPr>
          <p:cNvPr id="9" name="Oval 8"/>
          <p:cNvSpPr/>
          <p:nvPr/>
        </p:nvSpPr>
        <p:spPr>
          <a:xfrm>
            <a:off x="4860032" y="4702415"/>
            <a:ext cx="3456384" cy="43204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mtClean="0">
                <a:latin typeface="Tahoma" pitchFamily="34" charset="0"/>
                <a:ea typeface="Tahoma" pitchFamily="34" charset="0"/>
                <a:cs typeface="Tahoma" pitchFamily="34" charset="0"/>
              </a:rPr>
              <a:t>Share </a:t>
            </a:r>
            <a:r>
              <a:rPr lang="en-US" smtClean="0">
                <a:latin typeface="Tahoma" pitchFamily="34" charset="0"/>
                <a:ea typeface="Tahoma" pitchFamily="34" charset="0"/>
                <a:cs typeface="Tahoma" pitchFamily="34" charset="0"/>
              </a:rPr>
              <a:t>inventory file</a:t>
            </a:r>
            <a:endParaRPr lang="en-US" dirty="0">
              <a:latin typeface="Tahoma" pitchFamily="34" charset="0"/>
              <a:ea typeface="Tahoma" pitchFamily="34" charset="0"/>
              <a:cs typeface="Tahoma" pitchFamily="34" charset="0"/>
            </a:endParaRPr>
          </a:p>
        </p:txBody>
      </p:sp>
      <p:sp>
        <p:nvSpPr>
          <p:cNvPr id="10" name="Oval 9"/>
          <p:cNvSpPr/>
          <p:nvPr/>
        </p:nvSpPr>
        <p:spPr>
          <a:xfrm>
            <a:off x="4860032" y="5548064"/>
            <a:ext cx="3456384" cy="43204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latin typeface="Tahoma" pitchFamily="34" charset="0"/>
                <a:ea typeface="Tahoma" pitchFamily="34" charset="0"/>
                <a:cs typeface="Tahoma" pitchFamily="34" charset="0"/>
              </a:rPr>
              <a:t>Share new items</a:t>
            </a:r>
            <a:endParaRPr lang="en-US" dirty="0">
              <a:latin typeface="Tahoma" pitchFamily="34" charset="0"/>
              <a:ea typeface="Tahoma" pitchFamily="34" charset="0"/>
              <a:cs typeface="Tahoma"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3501" y="2348880"/>
            <a:ext cx="2206114" cy="3921980"/>
          </a:xfrm>
          <a:prstGeom prst="rect">
            <a:avLst/>
          </a:prstGeom>
        </p:spPr>
      </p:pic>
    </p:spTree>
    <p:extLst>
      <p:ext uri="{BB962C8B-B14F-4D97-AF65-F5344CB8AC3E}">
        <p14:creationId xmlns:p14="http://schemas.microsoft.com/office/powerpoint/2010/main" val="3450421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18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302840" y="1520353"/>
            <a:ext cx="8229600" cy="4525963"/>
          </a:xfrm>
        </p:spPr>
        <p:txBody>
          <a:bodyPr>
            <a:normAutofit/>
          </a:bodyPr>
          <a:lstStyle/>
          <a:p>
            <a:pPr marL="0" indent="0" algn="l">
              <a:buNone/>
            </a:pPr>
            <a:r>
              <a:rPr lang="en-US" sz="1800" b="1" dirty="0" smtClean="0">
                <a:latin typeface="Tahoma" pitchFamily="34" charset="0"/>
                <a:ea typeface="Tahoma" pitchFamily="34" charset="0"/>
                <a:cs typeface="Tahoma" pitchFamily="34" charset="0"/>
              </a:rPr>
              <a:t>Add item: </a:t>
            </a:r>
            <a:r>
              <a:rPr lang="en-US" sz="1800" dirty="0" smtClean="0">
                <a:latin typeface="Tahoma" pitchFamily="34" charset="0"/>
                <a:ea typeface="Tahoma" pitchFamily="34" charset="0"/>
                <a:cs typeface="Tahoma" pitchFamily="34" charset="0"/>
              </a:rPr>
              <a:t>This window used to add new items through inventory process and its not defined before within the program which you can select the place of item and its quantity and its barcode.</a:t>
            </a:r>
            <a:endParaRPr lang="ar-LB" sz="1800" dirty="0" smtClean="0">
              <a:latin typeface="Tahoma" pitchFamily="34" charset="0"/>
              <a:ea typeface="Tahoma" pitchFamily="34" charset="0"/>
              <a:cs typeface="Tahoma" pitchFamily="34" charset="0"/>
            </a:endParaRPr>
          </a:p>
          <a:p>
            <a:pPr marL="0" indent="0" rtl="1">
              <a:buNone/>
            </a:pPr>
            <a:r>
              <a:rPr lang="en-US" sz="1800" b="1" dirty="0" smtClean="0">
                <a:latin typeface="Tahoma" pitchFamily="34" charset="0"/>
                <a:ea typeface="Tahoma" pitchFamily="34" charset="0"/>
                <a:cs typeface="Tahoma" pitchFamily="34" charset="0"/>
              </a:rPr>
              <a:t>When you press on the add item button this window will be shown:</a:t>
            </a:r>
            <a:endParaRPr lang="ar-LB" sz="1800" b="1" dirty="0" smtClean="0">
              <a:latin typeface="Tahoma" pitchFamily="34" charset="0"/>
              <a:ea typeface="Tahoma" pitchFamily="34" charset="0"/>
              <a:cs typeface="Tahoma" pitchFamily="34" charset="0"/>
            </a:endParaRPr>
          </a:p>
          <a:p>
            <a:pPr marL="0" indent="0" algn="r">
              <a:buNone/>
            </a:pPr>
            <a:endParaRPr lang="en-US" sz="1800" dirty="0">
              <a:latin typeface="Tahoma" pitchFamily="34" charset="0"/>
              <a:ea typeface="Tahoma" pitchFamily="34" charset="0"/>
              <a:cs typeface="Tahoma" pitchFamily="34" charset="0"/>
            </a:endParaRPr>
          </a:p>
        </p:txBody>
      </p:sp>
      <p:sp>
        <p:nvSpPr>
          <p:cNvPr id="5" name="Oval 4"/>
          <p:cNvSpPr/>
          <p:nvPr/>
        </p:nvSpPr>
        <p:spPr>
          <a:xfrm>
            <a:off x="3779912" y="3068960"/>
            <a:ext cx="5022184" cy="71437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a:latin typeface="Tahoma" pitchFamily="34" charset="0"/>
                <a:ea typeface="Tahoma" pitchFamily="34" charset="0"/>
                <a:cs typeface="Tahoma" pitchFamily="34" charset="0"/>
              </a:rPr>
              <a:t>Special barcode is added to </a:t>
            </a:r>
            <a:r>
              <a:rPr lang="en-US" dirty="0" smtClean="0">
                <a:latin typeface="Tahoma" pitchFamily="34" charset="0"/>
                <a:ea typeface="Tahoma" pitchFamily="34" charset="0"/>
                <a:cs typeface="Tahoma" pitchFamily="34" charset="0"/>
              </a:rPr>
              <a:t>item </a:t>
            </a:r>
            <a:r>
              <a:rPr lang="en-US" dirty="0">
                <a:latin typeface="Tahoma" pitchFamily="34" charset="0"/>
                <a:ea typeface="Tahoma" pitchFamily="34" charset="0"/>
                <a:cs typeface="Tahoma" pitchFamily="34" charset="0"/>
              </a:rPr>
              <a:t>to be defined</a:t>
            </a:r>
          </a:p>
        </p:txBody>
      </p:sp>
      <p:sp>
        <p:nvSpPr>
          <p:cNvPr id="6" name="Oval 5"/>
          <p:cNvSpPr/>
          <p:nvPr/>
        </p:nvSpPr>
        <p:spPr>
          <a:xfrm>
            <a:off x="3729668" y="4074218"/>
            <a:ext cx="5072428" cy="58176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a:latin typeface="Tahoma" pitchFamily="34" charset="0"/>
                <a:ea typeface="Tahoma" pitchFamily="34" charset="0"/>
                <a:cs typeface="Tahoma" pitchFamily="34" charset="0"/>
              </a:rPr>
              <a:t>Identify the amount of the </a:t>
            </a:r>
            <a:r>
              <a:rPr lang="en-US" dirty="0" smtClean="0">
                <a:latin typeface="Tahoma" pitchFamily="34" charset="0"/>
                <a:ea typeface="Tahoma" pitchFamily="34" charset="0"/>
                <a:cs typeface="Tahoma" pitchFamily="34" charset="0"/>
              </a:rPr>
              <a:t>item within </a:t>
            </a:r>
            <a:r>
              <a:rPr lang="en-US" dirty="0">
                <a:latin typeface="Tahoma" pitchFamily="34" charset="0"/>
                <a:ea typeface="Tahoma" pitchFamily="34" charset="0"/>
                <a:cs typeface="Tahoma" pitchFamily="34" charset="0"/>
              </a:rPr>
              <a:t>the </a:t>
            </a:r>
            <a:r>
              <a:rPr lang="en-US" dirty="0" smtClean="0">
                <a:latin typeface="Tahoma" pitchFamily="34" charset="0"/>
                <a:ea typeface="Tahoma" pitchFamily="34" charset="0"/>
                <a:cs typeface="Tahoma" pitchFamily="34" charset="0"/>
              </a:rPr>
              <a:t>store</a:t>
            </a:r>
            <a:endParaRPr lang="en-US" dirty="0">
              <a:latin typeface="Tahoma" pitchFamily="34" charset="0"/>
              <a:ea typeface="Tahoma" pitchFamily="34" charset="0"/>
              <a:cs typeface="Tahoma" pitchFamily="34" charset="0"/>
            </a:endParaRPr>
          </a:p>
        </p:txBody>
      </p:sp>
      <p:sp>
        <p:nvSpPr>
          <p:cNvPr id="7" name="Oval 6"/>
          <p:cNvSpPr/>
          <p:nvPr/>
        </p:nvSpPr>
        <p:spPr>
          <a:xfrm>
            <a:off x="3779912" y="4837812"/>
            <a:ext cx="5022184" cy="56465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a:latin typeface="Tahoma" pitchFamily="34" charset="0"/>
                <a:ea typeface="Tahoma" pitchFamily="34" charset="0"/>
                <a:cs typeface="Tahoma" pitchFamily="34" charset="0"/>
              </a:rPr>
              <a:t>Locates the presence of item in the </a:t>
            </a:r>
            <a:r>
              <a:rPr lang="en-US" dirty="0" smtClean="0">
                <a:latin typeface="Tahoma" pitchFamily="34" charset="0"/>
                <a:ea typeface="Tahoma" pitchFamily="34" charset="0"/>
                <a:cs typeface="Tahoma" pitchFamily="34" charset="0"/>
              </a:rPr>
              <a:t>store</a:t>
            </a:r>
            <a:endParaRPr lang="en-US" dirty="0">
              <a:latin typeface="Tahoma" pitchFamily="34" charset="0"/>
              <a:ea typeface="Tahoma" pitchFamily="34" charset="0"/>
              <a:cs typeface="Tahoma"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3068960"/>
            <a:ext cx="2720900" cy="3613020"/>
          </a:xfrm>
          <a:prstGeom prst="rect">
            <a:avLst/>
          </a:prstGeom>
        </p:spPr>
      </p:pic>
    </p:spTree>
    <p:extLst>
      <p:ext uri="{BB962C8B-B14F-4D97-AF65-F5344CB8AC3E}">
        <p14:creationId xmlns:p14="http://schemas.microsoft.com/office/powerpoint/2010/main" val="190484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circle(in)">
                                      <p:cBhvr>
                                        <p:cTn id="10" dur="2000"/>
                                        <p:tgtEl>
                                          <p:spTgt spid="3">
                                            <p:txEl>
                                              <p:pRg st="0" end="0"/>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circle(in)">
                                      <p:cBhvr>
                                        <p:cTn id="13" dur="2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18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a:normAutofit/>
          </a:bodyPr>
          <a:lstStyle/>
          <a:p>
            <a:pPr marL="0" indent="0" algn="l">
              <a:buNone/>
            </a:pPr>
            <a:r>
              <a:rPr lang="en-US" sz="1800" b="1" dirty="0" smtClean="0">
                <a:latin typeface="Tahoma" pitchFamily="34" charset="0"/>
                <a:ea typeface="Tahoma" pitchFamily="34" charset="0"/>
                <a:cs typeface="Tahoma" pitchFamily="34" charset="0"/>
              </a:rPr>
              <a:t>Show item: </a:t>
            </a:r>
            <a:r>
              <a:rPr lang="en-US" sz="1800" dirty="0" smtClean="0">
                <a:latin typeface="Tahoma" pitchFamily="34" charset="0"/>
                <a:ea typeface="Tahoma" pitchFamily="34" charset="0"/>
                <a:cs typeface="Tahoma" pitchFamily="34" charset="0"/>
              </a:rPr>
              <a:t>This option is used to show all items that was invented which appear its number, quantity, price and the barcode for each item.</a:t>
            </a:r>
          </a:p>
          <a:p>
            <a:pPr marL="0" indent="0">
              <a:buNone/>
            </a:pPr>
            <a:r>
              <a:rPr lang="en-US" sz="1800" dirty="0">
                <a:latin typeface="Tahoma" pitchFamily="34" charset="0"/>
                <a:ea typeface="Tahoma" pitchFamily="34" charset="0"/>
                <a:cs typeface="Tahoma" pitchFamily="34" charset="0"/>
              </a:rPr>
              <a:t>And also it is deleted or modify any </a:t>
            </a:r>
            <a:r>
              <a:rPr lang="en-US" sz="1800" dirty="0" smtClean="0">
                <a:latin typeface="Tahoma" pitchFamily="34" charset="0"/>
                <a:ea typeface="Tahoma" pitchFamily="34" charset="0"/>
                <a:cs typeface="Tahoma" pitchFamily="34" charset="0"/>
              </a:rPr>
              <a:t>item found </a:t>
            </a:r>
            <a:r>
              <a:rPr lang="en-US" sz="1800" dirty="0">
                <a:latin typeface="Tahoma" pitchFamily="34" charset="0"/>
                <a:ea typeface="Tahoma" pitchFamily="34" charset="0"/>
                <a:cs typeface="Tahoma" pitchFamily="34" charset="0"/>
              </a:rPr>
              <a:t>in the inventory file by pressing </a:t>
            </a:r>
            <a:r>
              <a:rPr lang="en-US" sz="1800" dirty="0" smtClean="0">
                <a:latin typeface="Tahoma" pitchFamily="34" charset="0"/>
                <a:ea typeface="Tahoma" pitchFamily="34" charset="0"/>
                <a:cs typeface="Tahoma" pitchFamily="34" charset="0"/>
              </a:rPr>
              <a:t>length </a:t>
            </a:r>
            <a:r>
              <a:rPr lang="en-US" sz="1800" dirty="0">
                <a:latin typeface="Tahoma" pitchFamily="34" charset="0"/>
                <a:ea typeface="Tahoma" pitchFamily="34" charset="0"/>
                <a:cs typeface="Tahoma" pitchFamily="34" charset="0"/>
              </a:rPr>
              <a:t>on the </a:t>
            </a:r>
            <a:r>
              <a:rPr lang="en-US" sz="1800" dirty="0" smtClean="0">
                <a:latin typeface="Tahoma" pitchFamily="34" charset="0"/>
                <a:ea typeface="Tahoma" pitchFamily="34" charset="0"/>
                <a:cs typeface="Tahoma" pitchFamily="34" charset="0"/>
              </a:rPr>
              <a:t>item name.</a:t>
            </a:r>
          </a:p>
          <a:p>
            <a:pPr marL="0" indent="0">
              <a:buNone/>
            </a:pPr>
            <a:r>
              <a:rPr lang="en-US" sz="1800" b="1" dirty="0" smtClean="0">
                <a:latin typeface="Tahoma" pitchFamily="34" charset="0"/>
                <a:ea typeface="Tahoma" pitchFamily="34" charset="0"/>
                <a:cs typeface="Tahoma" pitchFamily="34" charset="0"/>
              </a:rPr>
              <a:t>Which this window appear:</a:t>
            </a:r>
            <a:endParaRPr lang="ar-LB" sz="1800" b="1" dirty="0" smtClean="0">
              <a:latin typeface="Tahoma" pitchFamily="34" charset="0"/>
              <a:ea typeface="Tahoma" pitchFamily="34" charset="0"/>
              <a:cs typeface="Tahoma" pitchFamily="34" charset="0"/>
            </a:endParaRPr>
          </a:p>
        </p:txBody>
      </p:sp>
      <p:sp>
        <p:nvSpPr>
          <p:cNvPr id="5" name="Oval 4"/>
          <p:cNvSpPr/>
          <p:nvPr/>
        </p:nvSpPr>
        <p:spPr>
          <a:xfrm>
            <a:off x="3419872" y="3429000"/>
            <a:ext cx="5472608" cy="324036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l"/>
            <a:r>
              <a:rPr lang="en-US" dirty="0" smtClean="0">
                <a:latin typeface="Tahoma" pitchFamily="34" charset="0"/>
                <a:ea typeface="Tahoma" pitchFamily="34" charset="0"/>
                <a:cs typeface="Tahoma" pitchFamily="34" charset="0"/>
              </a:rPr>
              <a:t>We </a:t>
            </a:r>
            <a:r>
              <a:rPr lang="en-US" dirty="0">
                <a:latin typeface="Tahoma" pitchFamily="34" charset="0"/>
                <a:ea typeface="Tahoma" pitchFamily="34" charset="0"/>
                <a:cs typeface="Tahoma" pitchFamily="34" charset="0"/>
              </a:rPr>
              <a:t>also note within this option displays the names of the additives and quantities and prices as well as the site that exists within each </a:t>
            </a:r>
            <a:r>
              <a:rPr lang="en-US" dirty="0" smtClean="0">
                <a:latin typeface="Tahoma" pitchFamily="34" charset="0"/>
                <a:ea typeface="Tahoma" pitchFamily="34" charset="0"/>
                <a:cs typeface="Tahoma" pitchFamily="34" charset="0"/>
              </a:rPr>
              <a:t>item.</a:t>
            </a:r>
          </a:p>
          <a:p>
            <a:r>
              <a:rPr lang="en-US" dirty="0">
                <a:latin typeface="Tahoma" pitchFamily="34" charset="0"/>
                <a:ea typeface="Tahoma" pitchFamily="34" charset="0"/>
                <a:cs typeface="Tahoma" pitchFamily="34" charset="0"/>
              </a:rPr>
              <a:t>On the other hand this option displays the number of items for statistical process and total quantity of </a:t>
            </a:r>
            <a:r>
              <a:rPr lang="en-US" dirty="0" smtClean="0">
                <a:latin typeface="Tahoma" pitchFamily="34" charset="0"/>
                <a:ea typeface="Tahoma" pitchFamily="34" charset="0"/>
                <a:cs typeface="Tahoma" pitchFamily="34" charset="0"/>
              </a:rPr>
              <a:t>items.</a:t>
            </a:r>
            <a:endParaRPr lang="ar-SA" dirty="0" smtClean="0">
              <a:latin typeface="Tahoma" pitchFamily="34" charset="0"/>
              <a:ea typeface="Tahoma" pitchFamily="34" charset="0"/>
              <a:cs typeface="Tahoma"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0626" y="3422846"/>
            <a:ext cx="1823182" cy="3241213"/>
          </a:xfrm>
          <a:prstGeom prst="rect">
            <a:avLst/>
          </a:prstGeom>
        </p:spPr>
      </p:pic>
    </p:spTree>
    <p:extLst>
      <p:ext uri="{BB962C8B-B14F-4D97-AF65-F5344CB8AC3E}">
        <p14:creationId xmlns:p14="http://schemas.microsoft.com/office/powerpoint/2010/main" val="158902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18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600200"/>
            <a:ext cx="8229600" cy="3845023"/>
          </a:xfrm>
        </p:spPr>
        <p:txBody>
          <a:bodyPr>
            <a:noAutofit/>
          </a:bodyPr>
          <a:lstStyle/>
          <a:p>
            <a:pPr marL="0" indent="0">
              <a:buNone/>
            </a:pPr>
            <a:r>
              <a:rPr lang="en-US" sz="1800" dirty="0" smtClean="0">
                <a:latin typeface="Tahoma" pitchFamily="34" charset="0"/>
                <a:ea typeface="Tahoma" pitchFamily="34" charset="0"/>
                <a:cs typeface="Tahoma" pitchFamily="34" charset="0"/>
              </a:rPr>
              <a:t>Also you can press by the right button on the item name to do several operation which a window appear contains: </a:t>
            </a:r>
          </a:p>
          <a:p>
            <a:pPr marL="0" indent="0">
              <a:buNone/>
            </a:pPr>
            <a:r>
              <a:rPr lang="en-US" sz="1800" b="1" dirty="0" smtClean="0">
                <a:latin typeface="Tahoma" pitchFamily="34" charset="0"/>
                <a:ea typeface="Tahoma" pitchFamily="34" charset="0"/>
                <a:cs typeface="Tahoma" pitchFamily="34" charset="0"/>
              </a:rPr>
              <a:t>Modify item: </a:t>
            </a:r>
            <a:r>
              <a:rPr lang="en-US" sz="1800" dirty="0" smtClean="0">
                <a:latin typeface="Tahoma" pitchFamily="34" charset="0"/>
                <a:ea typeface="Tahoma" pitchFamily="34" charset="0"/>
                <a:cs typeface="Tahoma" pitchFamily="34" charset="0"/>
              </a:rPr>
              <a:t>Used to modify on the item which a window appear contains information about an item and its barcode, quantity and location.</a:t>
            </a:r>
          </a:p>
          <a:p>
            <a:pPr marL="0" indent="0">
              <a:buNone/>
            </a:pPr>
            <a:r>
              <a:rPr lang="en-US" sz="1800" b="1" dirty="0" smtClean="0">
                <a:latin typeface="Tahoma" pitchFamily="34" charset="0"/>
                <a:ea typeface="Tahoma" pitchFamily="34" charset="0"/>
                <a:cs typeface="Tahoma" pitchFamily="34" charset="0"/>
              </a:rPr>
              <a:t>Delete item: </a:t>
            </a:r>
            <a:r>
              <a:rPr lang="en-US" sz="1800" dirty="0" smtClean="0">
                <a:latin typeface="Tahoma" pitchFamily="34" charset="0"/>
                <a:ea typeface="Tahoma" pitchFamily="34" charset="0"/>
                <a:cs typeface="Tahoma" pitchFamily="34" charset="0"/>
              </a:rPr>
              <a:t>Used to delete item which an a message appear that the item was deleted successfully.</a:t>
            </a:r>
          </a:p>
          <a:p>
            <a:pPr marL="0" indent="0">
              <a:buNone/>
            </a:pPr>
            <a:r>
              <a:rPr lang="en-US" sz="1800" dirty="0" smtClean="0">
                <a:latin typeface="Tahoma" pitchFamily="34" charset="0"/>
                <a:ea typeface="Tahoma" pitchFamily="34" charset="0"/>
                <a:cs typeface="Tahoma" pitchFamily="34" charset="0"/>
              </a:rPr>
              <a:t>Also you can through opening the show item window and pressing on the left button, appear option (show collected item) which by this option you can collect items that has the same barcode and location, and if the name and the Barcode was repeated then collect  items didn’t done.</a:t>
            </a:r>
            <a:endParaRPr lang="ar-LB" sz="1800" dirty="0" smtClean="0">
              <a:latin typeface="Tahoma" pitchFamily="34" charset="0"/>
              <a:ea typeface="Tahoma" pitchFamily="34" charset="0"/>
              <a:cs typeface="Tahoma" pitchFamily="34" charset="0"/>
            </a:endParaRPr>
          </a:p>
          <a:p>
            <a:pPr marL="0" indent="0" algn="r" rtl="1">
              <a:buNone/>
            </a:pPr>
            <a:endParaRPr lang="en-US" sz="18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425919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ahoma" pitchFamily="34" charset="0"/>
                <a:ea typeface="Tahoma" pitchFamily="34" charset="0"/>
                <a:cs typeface="Tahoma" pitchFamily="34" charset="0"/>
              </a:rPr>
              <a:t>Inventory system within android devices</a:t>
            </a:r>
            <a:endParaRPr lang="en-US" sz="18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600200"/>
            <a:ext cx="8229600" cy="1396751"/>
          </a:xfrm>
        </p:spPr>
        <p:txBody>
          <a:bodyPr>
            <a:noAutofit/>
          </a:bodyPr>
          <a:lstStyle/>
          <a:p>
            <a:pPr marL="0" indent="0">
              <a:buNone/>
            </a:pPr>
            <a:r>
              <a:rPr lang="en-US" sz="1800" b="1" dirty="0" smtClean="0">
                <a:latin typeface="Tahoma" pitchFamily="34" charset="0"/>
                <a:ea typeface="Tahoma" pitchFamily="34" charset="0"/>
                <a:cs typeface="Tahoma" pitchFamily="34" charset="0"/>
              </a:rPr>
              <a:t>Cancel inventory file: </a:t>
            </a:r>
            <a:r>
              <a:rPr lang="en-US" sz="1800" dirty="0" smtClean="0">
                <a:latin typeface="Tahoma" pitchFamily="34" charset="0"/>
                <a:ea typeface="Tahoma" pitchFamily="34" charset="0"/>
                <a:cs typeface="Tahoma" pitchFamily="34" charset="0"/>
              </a:rPr>
              <a:t>This option used to delete the inventory file, where a message </a:t>
            </a:r>
            <a:r>
              <a:rPr lang="en-US" sz="1800" dirty="0">
                <a:latin typeface="Tahoma" pitchFamily="34" charset="0"/>
                <a:ea typeface="Tahoma" pitchFamily="34" charset="0"/>
                <a:cs typeface="Tahoma" pitchFamily="34" charset="0"/>
              </a:rPr>
              <a:t>appears to confirm the deletion </a:t>
            </a:r>
            <a:r>
              <a:rPr lang="en-US" sz="1800" dirty="0" smtClean="0">
                <a:latin typeface="Tahoma" pitchFamily="34" charset="0"/>
                <a:ea typeface="Tahoma" pitchFamily="34" charset="0"/>
                <a:cs typeface="Tahoma" pitchFamily="34" charset="0"/>
              </a:rPr>
              <a:t>process this process considered </a:t>
            </a:r>
            <a:r>
              <a:rPr lang="en-US" sz="1800" dirty="0">
                <a:latin typeface="Tahoma" pitchFamily="34" charset="0"/>
                <a:ea typeface="Tahoma" pitchFamily="34" charset="0"/>
                <a:cs typeface="Tahoma" pitchFamily="34" charset="0"/>
              </a:rPr>
              <a:t>dangerous process must pay </a:t>
            </a:r>
            <a:r>
              <a:rPr lang="en-US" sz="1800" dirty="0" smtClean="0">
                <a:latin typeface="Tahoma" pitchFamily="34" charset="0"/>
                <a:ea typeface="Tahoma" pitchFamily="34" charset="0"/>
                <a:cs typeface="Tahoma" pitchFamily="34" charset="0"/>
              </a:rPr>
              <a:t>attention when </a:t>
            </a:r>
            <a:r>
              <a:rPr lang="en-US" sz="1800" dirty="0">
                <a:latin typeface="Tahoma" pitchFamily="34" charset="0"/>
                <a:ea typeface="Tahoma" pitchFamily="34" charset="0"/>
                <a:cs typeface="Tahoma" pitchFamily="34" charset="0"/>
              </a:rPr>
              <a:t>done.</a:t>
            </a:r>
            <a:endParaRPr lang="ar-LB" sz="1800" dirty="0">
              <a:latin typeface="Tahoma" pitchFamily="34" charset="0"/>
              <a:ea typeface="Tahoma" pitchFamily="34" charset="0"/>
              <a:cs typeface="Tahoma" pitchFamily="34" charset="0"/>
            </a:endParaRPr>
          </a:p>
        </p:txBody>
      </p:sp>
      <p:sp>
        <p:nvSpPr>
          <p:cNvPr id="4" name="Rectangle 3"/>
          <p:cNvSpPr/>
          <p:nvPr/>
        </p:nvSpPr>
        <p:spPr>
          <a:xfrm>
            <a:off x="539552" y="3068960"/>
            <a:ext cx="7740352" cy="1200329"/>
          </a:xfrm>
          <a:prstGeom prst="rect">
            <a:avLst/>
          </a:prstGeom>
        </p:spPr>
        <p:txBody>
          <a:bodyPr wrap="square">
            <a:spAutoFit/>
          </a:bodyPr>
          <a:lstStyle/>
          <a:p>
            <a:pPr algn="l"/>
            <a:endParaRPr lang="en-US" dirty="0" smtClean="0">
              <a:latin typeface="Tahoma" pitchFamily="34" charset="0"/>
              <a:ea typeface="Tahoma" pitchFamily="34" charset="0"/>
              <a:cs typeface="Tahoma" pitchFamily="34" charset="0"/>
            </a:endParaRPr>
          </a:p>
          <a:p>
            <a:pPr algn="l"/>
            <a:r>
              <a:rPr lang="en-US" b="1" dirty="0" smtClean="0">
                <a:latin typeface="Tahoma" pitchFamily="34" charset="0"/>
                <a:ea typeface="Tahoma" pitchFamily="34" charset="0"/>
                <a:cs typeface="Tahoma" pitchFamily="34" charset="0"/>
              </a:rPr>
              <a:t>Share Inventory </a:t>
            </a:r>
            <a:r>
              <a:rPr lang="en-US" b="1" dirty="0">
                <a:latin typeface="Tahoma" pitchFamily="34" charset="0"/>
                <a:ea typeface="Tahoma" pitchFamily="34" charset="0"/>
                <a:cs typeface="Tahoma" pitchFamily="34" charset="0"/>
              </a:rPr>
              <a:t>Files: </a:t>
            </a:r>
            <a:r>
              <a:rPr lang="en-US" dirty="0">
                <a:latin typeface="Tahoma" pitchFamily="34" charset="0"/>
                <a:ea typeface="Tahoma" pitchFamily="34" charset="0"/>
                <a:cs typeface="Tahoma" pitchFamily="34" charset="0"/>
              </a:rPr>
              <a:t>This option is used to export a file or several files at one time one of the means through which appear on the mobile phone </a:t>
            </a:r>
            <a:r>
              <a:rPr lang="en-US" dirty="0" smtClean="0">
                <a:latin typeface="Tahoma" pitchFamily="34" charset="0"/>
                <a:ea typeface="Tahoma" pitchFamily="34" charset="0"/>
                <a:cs typeface="Tahoma" pitchFamily="34" charset="0"/>
              </a:rPr>
              <a:t>screen (</a:t>
            </a:r>
            <a:r>
              <a:rPr lang="en-US" dirty="0">
                <a:latin typeface="Tahoma" pitchFamily="34" charset="0"/>
                <a:ea typeface="Tahoma" pitchFamily="34" charset="0"/>
                <a:cs typeface="Tahoma" pitchFamily="34" charset="0"/>
              </a:rPr>
              <a:t>Bluetooth _ Skype _Gmail _</a:t>
            </a:r>
            <a:r>
              <a:rPr lang="en-US" dirty="0" smtClean="0">
                <a:latin typeface="Tahoma" pitchFamily="34" charset="0"/>
                <a:ea typeface="Tahoma" pitchFamily="34" charset="0"/>
                <a:cs typeface="Tahoma" pitchFamily="34" charset="0"/>
              </a:rPr>
              <a:t>Outlook…).</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80371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499</TotalTime>
  <Words>1380</Words>
  <Application>Microsoft Office PowerPoint</Application>
  <PresentationFormat>On-screen Show (4:3)</PresentationFormat>
  <Paragraphs>104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 Inventory system within android devices </vt:lpstr>
      <vt:lpstr>Inventory system within android devices</vt:lpstr>
      <vt:lpstr>Inventory system within android devices</vt:lpstr>
      <vt:lpstr>Inventory system within android devices</vt:lpstr>
      <vt:lpstr>Inventory system within android devices</vt:lpstr>
      <vt:lpstr>Inventory system within android devices</vt:lpstr>
      <vt:lpstr>Inventory system within android devices</vt:lpstr>
      <vt:lpstr>Inventory system within android devices</vt:lpstr>
      <vt:lpstr>Inventory system within android devices</vt:lpstr>
      <vt:lpstr>Inventory system within android devices</vt:lpstr>
      <vt:lpstr>Inventory system within android devices</vt:lpstr>
      <vt:lpstr>Inventory system within android devices</vt:lpstr>
      <vt:lpstr>Inventory system within android devices</vt:lpstr>
      <vt:lpstr>Inventory system within android devices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الجرد ضمن أجهزة الأندرويد</dc:title>
  <dc:creator>Lina AlAhmad</dc:creator>
  <cp:lastModifiedBy>Lina AlAhmad</cp:lastModifiedBy>
  <cp:revision>44</cp:revision>
  <dcterms:created xsi:type="dcterms:W3CDTF">2015-03-11T07:58:13Z</dcterms:created>
  <dcterms:modified xsi:type="dcterms:W3CDTF">2015-06-20T11:46:49Z</dcterms:modified>
</cp:coreProperties>
</file>