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580" autoAdjust="0"/>
  </p:normalViewPr>
  <p:slideViewPr>
    <p:cSldViewPr>
      <p:cViewPr varScale="1">
        <p:scale>
          <a:sx n="71" d="100"/>
          <a:sy n="71" d="100"/>
        </p:scale>
        <p:origin x="-132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809801C-CD40-49EB-82E3-EEA0CB1959A3}"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A2CE-79B1-4D85-9D1C-C5BE647A1780}"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9801C-CD40-49EB-82E3-EEA0CB1959A3}"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9801C-CD40-49EB-82E3-EEA0CB1959A3}"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809801C-CD40-49EB-82E3-EEA0CB1959A3}"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A2CE-79B1-4D85-9D1C-C5BE647A1780}"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9801C-CD40-49EB-82E3-EEA0CB1959A3}"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809801C-CD40-49EB-82E3-EEA0CB1959A3}"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09801C-CD40-49EB-82E3-EEA0CB1959A3}"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09801C-CD40-49EB-82E3-EEA0CB1959A3}"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9801C-CD40-49EB-82E3-EEA0CB1959A3}"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9801C-CD40-49EB-82E3-EEA0CB1959A3}"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9801C-CD40-49EB-82E3-EEA0CB1959A3}"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CA2CE-79B1-4D85-9D1C-C5BE647A17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809801C-CD40-49EB-82E3-EEA0CB1959A3}" type="datetimeFigureOut">
              <a:rPr lang="en-US" smtClean="0"/>
              <a:t>4/5/2015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82CA2CE-79B1-4D85-9D1C-C5BE647A178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k:@MSITStore:C:\Program%20Files%20(x86)\Al-Manara%20Accounting\Bin\hlp\arb\mnrAcc.chm::/html/DistinguashNoteCard.htm" TargetMode="External"/><Relationship Id="rId2" Type="http://schemas.openxmlformats.org/officeDocument/2006/relationships/hyperlink" Target="mk:@MSITStore:C:\Program%20Files%20(x86)\Al-Manara%20Accounting\Bin\hlp\arb\mnrAcc.chm::/html/PawMachineOptionCard.htm" TargetMode="External"/><Relationship Id="rId1" Type="http://schemas.openxmlformats.org/officeDocument/2006/relationships/slideLayout" Target="../slideLayouts/slideLayout2.xml"/><Relationship Id="rId6" Type="http://schemas.openxmlformats.org/officeDocument/2006/relationships/hyperlink" Target="mk:@MSITStore:C:\Program%20Files%20(x86)\Al-Manara%20Accounting\Bin\hlp\arb\mnrAcc.chm::/html/ConnectionWithTerminals.htm" TargetMode="External"/><Relationship Id="rId5" Type="http://schemas.openxmlformats.org/officeDocument/2006/relationships/hyperlink" Target="mk:@MSITStore:C:\Program%20Files%20(x86)\Al-Manara%20Accounting\Bin\hlp\arb\mnrAcc.chm::/html/ExportPOSFiles.htm" TargetMode="External"/><Relationship Id="rId4" Type="http://schemas.openxmlformats.org/officeDocument/2006/relationships/hyperlink" Target="mk:@MSITStore:C:\Program%20Files%20(x86)\Al-Manara%20Accounting\Bin\hlp\arb\mnrAcc.chm::/html/PawMachinesUsers.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ales.sy@almanarasoft.com" TargetMode="External"/><Relationship Id="rId2" Type="http://schemas.openxmlformats.org/officeDocument/2006/relationships/hyperlink" Target="mailto:sales@almanarasoft.com" TargetMode="External"/><Relationship Id="rId1" Type="http://schemas.openxmlformats.org/officeDocument/2006/relationships/slideLayout" Target="../slideLayouts/slideLayout2.xml"/><Relationship Id="rId4" Type="http://schemas.openxmlformats.org/officeDocument/2006/relationships/hyperlink" Target="mailto:sales.sa@almanarasof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1">
                <a:lumMod val="65000"/>
              </a:schemeClr>
            </a:gs>
            <a:gs pos="99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254068" y="2276872"/>
            <a:ext cx="2710999" cy="923330"/>
          </a:xfrm>
          <a:prstGeom prst="rect">
            <a:avLst/>
          </a:prstGeom>
          <a:noFill/>
        </p:spPr>
        <p:txBody>
          <a:bodyPr wrap="none" lIns="91440" tIns="45720" rIns="91440" bIns="45720">
            <a:spAutoFit/>
          </a:bodyPr>
          <a:lstStyle/>
          <a:p>
            <a:pPr algn="ctr"/>
            <a:r>
              <a:rPr lang="ar-SA"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نقاط البيع</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509" y="4767629"/>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88640"/>
            <a:ext cx="2552700" cy="1790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508" y="4581128"/>
            <a:ext cx="2466975" cy="18478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592" y="3428999"/>
            <a:ext cx="3409950" cy="134302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8" y="188640"/>
            <a:ext cx="24669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4802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500" fill="hold"/>
                                        <p:tgtEl>
                                          <p:spTgt spid="1026"/>
                                        </p:tgtEl>
                                        <p:attrNameLst>
                                          <p:attrName>ppt_w</p:attrName>
                                        </p:attrNameLst>
                                      </p:cBhvr>
                                      <p:tavLst>
                                        <p:tav tm="0">
                                          <p:val>
                                            <p:fltVal val="0"/>
                                          </p:val>
                                        </p:tav>
                                        <p:tav tm="100000">
                                          <p:val>
                                            <p:strVal val="#ppt_w"/>
                                          </p:val>
                                        </p:tav>
                                      </p:tavLst>
                                    </p:anim>
                                    <p:anim calcmode="lin" valueType="num">
                                      <p:cBhvr>
                                        <p:cTn id="34" dur="500" fill="hold"/>
                                        <p:tgtEl>
                                          <p:spTgt spid="1026"/>
                                        </p:tgtEl>
                                        <p:attrNameLst>
                                          <p:attrName>ppt_h</p:attrName>
                                        </p:attrNameLst>
                                      </p:cBhvr>
                                      <p:tavLst>
                                        <p:tav tm="0">
                                          <p:val>
                                            <p:fltVal val="0"/>
                                          </p:val>
                                        </p:tav>
                                        <p:tav tm="100000">
                                          <p:val>
                                            <p:strVal val="#ppt_h"/>
                                          </p:val>
                                        </p:tav>
                                      </p:tavLst>
                                    </p:anim>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33370" y="3822140"/>
            <a:ext cx="2736850" cy="995486"/>
          </a:xfrm>
          <a:prstGeom prst="wedgeRoundRectCallout">
            <a:avLst>
              <a:gd name="adj1" fmla="val 88692"/>
              <a:gd name="adj2" fmla="val -465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en-US" sz="1200" dirty="0" err="1" smtClean="0"/>
              <a:t>تعريف</a:t>
            </a:r>
            <a:r>
              <a:rPr lang="en-US" sz="1200" dirty="0" smtClean="0"/>
              <a:t> </a:t>
            </a:r>
            <a:r>
              <a:rPr lang="en-US" sz="1200" dirty="0" err="1"/>
              <a:t>عدّد</a:t>
            </a:r>
            <a:r>
              <a:rPr lang="en-US" sz="1200" dirty="0"/>
              <a:t> </a:t>
            </a:r>
            <a:r>
              <a:rPr lang="en-US" sz="1200" dirty="0" err="1"/>
              <a:t>غير</a:t>
            </a:r>
            <a:r>
              <a:rPr lang="en-US" sz="1200" dirty="0"/>
              <a:t> </a:t>
            </a:r>
            <a:r>
              <a:rPr lang="en-US" sz="1200" dirty="0" err="1"/>
              <a:t>محدّد</a:t>
            </a:r>
            <a:r>
              <a:rPr lang="en-US" sz="1200" dirty="0"/>
              <a:t> </a:t>
            </a:r>
            <a:r>
              <a:rPr lang="en-US" sz="1200" dirty="0" err="1"/>
              <a:t>من</a:t>
            </a:r>
            <a:r>
              <a:rPr lang="en-US" sz="1200" dirty="0"/>
              <a:t> </a:t>
            </a:r>
            <a:r>
              <a:rPr lang="en-US" sz="1200" dirty="0" err="1"/>
              <a:t>الطاولات</a:t>
            </a:r>
            <a:r>
              <a:rPr lang="en-US" sz="1200" dirty="0"/>
              <a:t> </a:t>
            </a:r>
            <a:r>
              <a:rPr lang="en-US" sz="1200" dirty="0" err="1"/>
              <a:t>ضمن</a:t>
            </a:r>
            <a:r>
              <a:rPr lang="en-US" sz="1200" dirty="0"/>
              <a:t> </a:t>
            </a:r>
            <a:r>
              <a:rPr lang="en-US" sz="1200" dirty="0" err="1"/>
              <a:t>المطعم</a:t>
            </a:r>
            <a:r>
              <a:rPr lang="en-US" sz="1200" dirty="0"/>
              <a:t> </a:t>
            </a:r>
            <a:r>
              <a:rPr lang="en-US" sz="1200" dirty="0" err="1" smtClean="0"/>
              <a:t>الواحد</a:t>
            </a:r>
            <a:r>
              <a:rPr lang="ar-SA" sz="1200" dirty="0" smtClean="0"/>
              <a:t> من خلال بطاقة طاولة </a:t>
            </a:r>
            <a:r>
              <a:rPr lang="en-US" sz="1200" dirty="0" err="1" smtClean="0"/>
              <a:t>حيث</a:t>
            </a:r>
            <a:r>
              <a:rPr lang="en-US" sz="1200" dirty="0" smtClean="0"/>
              <a:t> </a:t>
            </a:r>
            <a:r>
              <a:rPr lang="en-US" sz="1200" dirty="0" err="1"/>
              <a:t>يستفاد</a:t>
            </a:r>
            <a:r>
              <a:rPr lang="en-US" sz="1200" dirty="0"/>
              <a:t> </a:t>
            </a:r>
            <a:r>
              <a:rPr lang="ar-SA" sz="1200" dirty="0" smtClean="0"/>
              <a:t> منها </a:t>
            </a:r>
            <a:r>
              <a:rPr lang="en-US" sz="1200" dirty="0" smtClean="0"/>
              <a:t> </a:t>
            </a:r>
            <a:r>
              <a:rPr lang="en-US" sz="1200" dirty="0" err="1"/>
              <a:t>في</a:t>
            </a:r>
            <a:r>
              <a:rPr lang="en-US" sz="1200" dirty="0"/>
              <a:t> </a:t>
            </a:r>
            <a:r>
              <a:rPr lang="en-US" sz="1200" dirty="0" err="1"/>
              <a:t>تنظيم</a:t>
            </a:r>
            <a:r>
              <a:rPr lang="en-US" sz="1200" dirty="0"/>
              <a:t> </a:t>
            </a:r>
            <a:r>
              <a:rPr lang="en-US" sz="1200" dirty="0" err="1"/>
              <a:t>الطاولات</a:t>
            </a:r>
            <a:r>
              <a:rPr lang="en-US" sz="1200" dirty="0"/>
              <a:t> </a:t>
            </a:r>
            <a:r>
              <a:rPr lang="en-US" sz="1200" dirty="0" err="1"/>
              <a:t>في</a:t>
            </a:r>
            <a:r>
              <a:rPr lang="en-US" sz="1200" dirty="0"/>
              <a:t> </a:t>
            </a:r>
            <a:r>
              <a:rPr lang="en-US" sz="1200" dirty="0" err="1"/>
              <a:t>حال</a:t>
            </a:r>
            <a:r>
              <a:rPr lang="en-US" sz="1200" dirty="0"/>
              <a:t> </a:t>
            </a:r>
            <a:r>
              <a:rPr lang="en-US" sz="1200" dirty="0" err="1"/>
              <a:t>تم</a:t>
            </a:r>
            <a:r>
              <a:rPr lang="en-US" sz="1200" dirty="0"/>
              <a:t> </a:t>
            </a:r>
            <a:r>
              <a:rPr lang="en-US" sz="1200" dirty="0" err="1"/>
              <a:t>ربط</a:t>
            </a:r>
            <a:r>
              <a:rPr lang="en-US" sz="1200" dirty="0"/>
              <a:t> </a:t>
            </a:r>
            <a:r>
              <a:rPr lang="en-US" sz="1200" dirty="0" err="1"/>
              <a:t>البرنامج</a:t>
            </a:r>
            <a:r>
              <a:rPr lang="en-US" sz="1200" dirty="0"/>
              <a:t> </a:t>
            </a:r>
            <a:r>
              <a:rPr lang="en-US" sz="1200" dirty="0" err="1"/>
              <a:t>مع</a:t>
            </a:r>
            <a:r>
              <a:rPr lang="en-US" sz="1200" dirty="0"/>
              <a:t> </a:t>
            </a:r>
            <a:r>
              <a:rPr lang="en-US" sz="1200" dirty="0" err="1"/>
              <a:t>أجهزة</a:t>
            </a:r>
            <a:r>
              <a:rPr lang="en-US" sz="1200" dirty="0"/>
              <a:t> </a:t>
            </a:r>
            <a:r>
              <a:rPr lang="en-US" sz="1200" dirty="0" err="1" smtClean="0"/>
              <a:t>ملحقة</a:t>
            </a:r>
            <a:r>
              <a:rPr lang="ar-SA" sz="1200" dirty="0" smtClean="0"/>
              <a:t>(</a:t>
            </a:r>
            <a:r>
              <a:rPr lang="en-US" sz="1200" dirty="0" err="1" smtClean="0"/>
              <a:t>أندرويد</a:t>
            </a:r>
            <a:r>
              <a:rPr lang="ar-SA" sz="1200" dirty="0" smtClean="0"/>
              <a:t>) </a:t>
            </a:r>
            <a:r>
              <a:rPr lang="en-US" sz="1200" dirty="0" err="1" smtClean="0"/>
              <a:t>حيث</a:t>
            </a:r>
            <a:r>
              <a:rPr lang="en-US" sz="1200" dirty="0" smtClean="0"/>
              <a:t> </a:t>
            </a:r>
            <a:r>
              <a:rPr lang="en-US" sz="1200" dirty="0" err="1"/>
              <a:t>تساهم</a:t>
            </a:r>
            <a:r>
              <a:rPr lang="en-US" sz="1200" dirty="0"/>
              <a:t> </a:t>
            </a:r>
            <a:r>
              <a:rPr lang="en-US" sz="1200" dirty="0" err="1"/>
              <a:t>في</a:t>
            </a:r>
            <a:r>
              <a:rPr lang="en-US" sz="1200" dirty="0"/>
              <a:t> </a:t>
            </a:r>
            <a:r>
              <a:rPr lang="en-US" sz="1200" dirty="0" err="1"/>
              <a:t>تنظيم</a:t>
            </a:r>
            <a:r>
              <a:rPr lang="en-US" sz="1200" dirty="0"/>
              <a:t> </a:t>
            </a:r>
            <a:r>
              <a:rPr lang="en-US" sz="1200" dirty="0" err="1"/>
              <a:t>العمل</a:t>
            </a:r>
            <a:r>
              <a:rPr lang="en-US" sz="1200" dirty="0"/>
              <a:t> </a:t>
            </a:r>
            <a:r>
              <a:rPr lang="en-US" sz="1200" dirty="0" err="1"/>
              <a:t>وتسهيل</a:t>
            </a:r>
            <a:r>
              <a:rPr lang="en-US" sz="1200" dirty="0"/>
              <a:t> </a:t>
            </a:r>
            <a:r>
              <a:rPr lang="en-US" sz="1200" dirty="0" err="1"/>
              <a:t>تقديم</a:t>
            </a:r>
            <a:r>
              <a:rPr lang="en-US" sz="1200" dirty="0"/>
              <a:t> </a:t>
            </a:r>
            <a:r>
              <a:rPr lang="en-US" sz="1200" dirty="0" err="1"/>
              <a:t>الطلبات</a:t>
            </a:r>
            <a:r>
              <a:rPr lang="en-US" sz="1200" dirty="0"/>
              <a:t>.</a:t>
            </a:r>
          </a:p>
        </p:txBody>
      </p:sp>
      <p:sp>
        <p:nvSpPr>
          <p:cNvPr id="7" name="Rounded Rectangular Callout 6"/>
          <p:cNvSpPr/>
          <p:nvPr/>
        </p:nvSpPr>
        <p:spPr>
          <a:xfrm>
            <a:off x="6484932" y="1700808"/>
            <a:ext cx="2347913" cy="1803003"/>
          </a:xfrm>
          <a:prstGeom prst="wedgeRoundRectCallout">
            <a:avLst>
              <a:gd name="adj1" fmla="val -96513"/>
              <a:gd name="adj2" fmla="val 584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1200" dirty="0" smtClean="0">
                <a:latin typeface="Times New Roman" pitchFamily="18" charset="0"/>
                <a:cs typeface="Times New Roman" pitchFamily="18" charset="0"/>
              </a:rPr>
              <a:t>إضافة حالة الطلب من خلال بطاقة حالة الطلب </a:t>
            </a:r>
            <a:r>
              <a:rPr lang="ar-LB" sz="1200" dirty="0">
                <a:latin typeface="Times New Roman" pitchFamily="18" charset="0"/>
                <a:cs typeface="Times New Roman" pitchFamily="18" charset="0"/>
              </a:rPr>
              <a:t>لتحديد حالة طلب </a:t>
            </a:r>
            <a:r>
              <a:rPr lang="ar-LB" sz="1200" dirty="0" smtClean="0">
                <a:latin typeface="Times New Roman" pitchFamily="18" charset="0"/>
                <a:cs typeface="Times New Roman" pitchFamily="18" charset="0"/>
              </a:rPr>
              <a:t>ما</a:t>
            </a:r>
            <a:r>
              <a:rPr lang="ar-SA" sz="1200" dirty="0">
                <a:latin typeface="Times New Roman" pitchFamily="18" charset="0"/>
                <a:cs typeface="Times New Roman" pitchFamily="18" charset="0"/>
              </a:rPr>
              <a:t>،</a:t>
            </a:r>
            <a:r>
              <a:rPr lang="ar-LB" sz="1200" dirty="0">
                <a:latin typeface="Times New Roman" pitchFamily="18" charset="0"/>
                <a:cs typeface="Times New Roman" pitchFamily="18" charset="0"/>
              </a:rPr>
              <a:t> حيث يمكن أن تكون حالة </a:t>
            </a:r>
            <a:r>
              <a:rPr lang="ar-LB" sz="1200" dirty="0" smtClean="0">
                <a:latin typeface="Times New Roman" pitchFamily="18" charset="0"/>
                <a:cs typeface="Times New Roman" pitchFamily="18" charset="0"/>
              </a:rPr>
              <a:t>الطلب</a:t>
            </a:r>
            <a:r>
              <a:rPr lang="ar-SA" sz="1200" dirty="0" smtClean="0">
                <a:latin typeface="Times New Roman" pitchFamily="18" charset="0"/>
                <a:cs typeface="Times New Roman" pitchFamily="18" charset="0"/>
              </a:rPr>
              <a:t> </a:t>
            </a:r>
            <a:r>
              <a:rPr lang="ar-LB" sz="1200" dirty="0" smtClean="0">
                <a:latin typeface="Times New Roman" pitchFamily="18" charset="0"/>
                <a:cs typeface="Times New Roman" pitchFamily="18" charset="0"/>
              </a:rPr>
              <a:t>( </a:t>
            </a:r>
            <a:r>
              <a:rPr lang="ar-LB" sz="1200" dirty="0">
                <a:latin typeface="Times New Roman" pitchFamily="18" charset="0"/>
                <a:cs typeface="Times New Roman" pitchFamily="18" charset="0"/>
              </a:rPr>
              <a:t>قيد التسليم - جاهز .. وغيرها من الحالات) حسب رغبة المستخدم </a:t>
            </a:r>
            <a:r>
              <a:rPr lang="ar-LB" sz="1200" dirty="0" smtClean="0">
                <a:latin typeface="Times New Roman" pitchFamily="18" charset="0"/>
                <a:cs typeface="Times New Roman" pitchFamily="18" charset="0"/>
              </a:rPr>
              <a:t>ويتوجب </a:t>
            </a:r>
            <a:r>
              <a:rPr lang="ar-LB" sz="1200" dirty="0">
                <a:latin typeface="Times New Roman" pitchFamily="18" charset="0"/>
                <a:cs typeface="Times New Roman" pitchFamily="18" charset="0"/>
              </a:rPr>
              <a:t>الاهتمام بترتيب بطاقات حالة الطلب التي سيتم تعريفها حيث يتم تحديد هذه الحالة من خلال نافذة تحضير </a:t>
            </a:r>
            <a:r>
              <a:rPr lang="ar-LB" sz="1200" dirty="0" smtClean="0">
                <a:latin typeface="Times New Roman" pitchFamily="18" charset="0"/>
                <a:cs typeface="Times New Roman" pitchFamily="18" charset="0"/>
              </a:rPr>
              <a:t>المطبخ</a:t>
            </a:r>
            <a:endParaRPr lang="ar-LB" sz="1200" dirty="0">
              <a:latin typeface="Times New Roman" pitchFamily="18" charset="0"/>
              <a:cs typeface="Times New Roman" pitchFamily="18" charset="0"/>
            </a:endParaRPr>
          </a:p>
        </p:txBody>
      </p:sp>
      <p:sp>
        <p:nvSpPr>
          <p:cNvPr id="8" name="Rounded Rectangular Callout 7"/>
          <p:cNvSpPr/>
          <p:nvPr/>
        </p:nvSpPr>
        <p:spPr>
          <a:xfrm>
            <a:off x="6524620" y="3753048"/>
            <a:ext cx="2308225" cy="2268239"/>
          </a:xfrm>
          <a:prstGeom prst="wedgeRoundRectCallout">
            <a:avLst>
              <a:gd name="adj1" fmla="val -115019"/>
              <a:gd name="adj2" fmla="val -524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1200" dirty="0" smtClean="0">
                <a:latin typeface="Times New Roman" pitchFamily="18" charset="0"/>
                <a:cs typeface="Times New Roman" pitchFamily="18" charset="0"/>
              </a:rPr>
              <a:t>اضافة سائقين من خلال بطاقة سائق، وذلك </a:t>
            </a:r>
            <a:r>
              <a:rPr lang="en-US" sz="1200" dirty="0" err="1" smtClean="0">
                <a:latin typeface="Times New Roman" pitchFamily="18" charset="0"/>
                <a:cs typeface="Times New Roman" pitchFamily="18" charset="0"/>
              </a:rPr>
              <a:t>لتعريف</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عدد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غير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محدّد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السائقين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الذين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يعملون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ضمن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الشركة</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الواحدة</a:t>
            </a:r>
            <a:r>
              <a:rPr lang="ar-SA"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و </a:t>
            </a:r>
            <a:r>
              <a:rPr lang="en-US" sz="1200" dirty="0" err="1">
                <a:latin typeface="Times New Roman" pitchFamily="18" charset="0"/>
                <a:cs typeface="Times New Roman" pitchFamily="18" charset="0"/>
              </a:rPr>
              <a:t>يستفاد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هذه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البطاقة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بإحصاء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عدد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السائقين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المتواجدين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ويمكن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أيضاً</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تحديد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معلومات</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دقيقة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عن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هذا</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السائق</a:t>
            </a:r>
            <a:r>
              <a:rPr lang="en-US" sz="1200" dirty="0">
                <a:latin typeface="Times New Roman" pitchFamily="18" charset="0"/>
                <a:cs typeface="Times New Roman" pitchFamily="18" charset="0"/>
              </a:rPr>
              <a:t> </a:t>
            </a:r>
            <a:r>
              <a:rPr lang="ar-SA"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رقم</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هاتف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عنوان</a:t>
            </a:r>
            <a:r>
              <a:rPr lang="en-US" sz="1200" dirty="0">
                <a:latin typeface="Times New Roman" pitchFamily="18" charset="0"/>
                <a:cs typeface="Times New Roman" pitchFamily="18" charset="0"/>
              </a:rPr>
              <a:t>..</a:t>
            </a:r>
            <a:r>
              <a:rPr lang="en-US" sz="1200" dirty="0" err="1" smtClean="0">
                <a:latin typeface="Times New Roman" pitchFamily="18" charset="0"/>
                <a:cs typeface="Times New Roman" pitchFamily="18" charset="0"/>
              </a:rPr>
              <a:t>الخ</a:t>
            </a:r>
            <a:r>
              <a:rPr lang="ar-SA" sz="1200" dirty="0" smtClean="0">
                <a:latin typeface="Times New Roman" pitchFamily="18" charset="0"/>
                <a:cs typeface="Times New Roman" pitchFamily="18" charset="0"/>
              </a:rPr>
              <a:t>..) ويم</a:t>
            </a:r>
            <a:r>
              <a:rPr lang="en-US" sz="1200" dirty="0" err="1" smtClean="0">
                <a:latin typeface="Times New Roman" pitchFamily="18" charset="0"/>
                <a:cs typeface="Times New Roman" pitchFamily="18" charset="0"/>
              </a:rPr>
              <a:t>كن</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تحديد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مواصفات</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خاصة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بكل</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سائق</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في</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الشركة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حيث</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الممكن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تحديد</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في</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حال</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كان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فعّال</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أو</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غير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فعّال</a:t>
            </a:r>
            <a:r>
              <a:rPr lang="en-US" sz="1200" dirty="0">
                <a:latin typeface="Times New Roman" pitchFamily="18" charset="0"/>
                <a:cs typeface="Times New Roman" pitchFamily="18" charset="0"/>
              </a:rPr>
              <a:t>.</a:t>
            </a:r>
          </a:p>
          <a:p>
            <a:pPr algn="r" rtl="1" eaLnBrk="1" hangingPunct="1">
              <a:defRPr/>
            </a:pPr>
            <a:endParaRPr lang="en-US" sz="1200" dirty="0">
              <a:latin typeface="Times New Roman" pitchFamily="18" charset="0"/>
              <a:cs typeface="Times New Roman" pitchFamily="18" charset="0"/>
            </a:endParaRPr>
          </a:p>
        </p:txBody>
      </p:sp>
      <p:sp>
        <p:nvSpPr>
          <p:cNvPr id="9" name="Rectangle 8"/>
          <p:cNvSpPr/>
          <p:nvPr/>
        </p:nvSpPr>
        <p:spPr>
          <a:xfrm rot="20094505">
            <a:off x="4297006" y="1918938"/>
            <a:ext cx="34101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0" name="Rectangle 9"/>
          <p:cNvSpPr/>
          <p:nvPr/>
        </p:nvSpPr>
        <p:spPr>
          <a:xfrm rot="18084511">
            <a:off x="4139703" y="2103715"/>
            <a:ext cx="331728"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1" name="Rectangle 10"/>
          <p:cNvSpPr/>
          <p:nvPr/>
        </p:nvSpPr>
        <p:spPr>
          <a:xfrm rot="3039226">
            <a:off x="4675591" y="2018342"/>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2" name="Rectangle 11"/>
          <p:cNvSpPr/>
          <p:nvPr/>
        </p:nvSpPr>
        <p:spPr>
          <a:xfrm>
            <a:off x="4551024" y="1897449"/>
            <a:ext cx="263751"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3" name="Rectangle 12"/>
          <p:cNvSpPr/>
          <p:nvPr/>
        </p:nvSpPr>
        <p:spPr>
          <a:xfrm rot="5088026">
            <a:off x="4699668" y="2245302"/>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5" name="Rounded Rectangular Callout 14"/>
          <p:cNvSpPr/>
          <p:nvPr/>
        </p:nvSpPr>
        <p:spPr>
          <a:xfrm>
            <a:off x="348487" y="1682298"/>
            <a:ext cx="2736850" cy="1352362"/>
          </a:xfrm>
          <a:prstGeom prst="wedgeRoundRectCallout">
            <a:avLst>
              <a:gd name="adj1" fmla="val 91982"/>
              <a:gd name="adj2" fmla="val 70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1200" dirty="0" smtClean="0"/>
              <a:t>اضافة </a:t>
            </a:r>
            <a:r>
              <a:rPr lang="ar-LB" sz="1200" dirty="0" smtClean="0"/>
              <a:t>بطاقة </a:t>
            </a:r>
            <a:r>
              <a:rPr lang="ar-LB" sz="1200" dirty="0"/>
              <a:t>مطبخ لتعريف جميع المطابخ الموجودة في المطعم وذلك حسب رغبة المستخدم </a:t>
            </a:r>
          </a:p>
          <a:p>
            <a:pPr algn="r" rtl="1"/>
            <a:r>
              <a:rPr lang="ar-LB" sz="1200" dirty="0"/>
              <a:t>و يستفاد من هذه البطاقة في تسهيل العمل ضمن المطعم </a:t>
            </a:r>
            <a:r>
              <a:rPr lang="ar-LB" sz="1200" dirty="0" smtClean="0"/>
              <a:t>الواحدوتنظيم </a:t>
            </a:r>
            <a:r>
              <a:rPr lang="ar-LB" sz="1200" dirty="0"/>
              <a:t>ظهور نافذة تحضير المطبخ حيث يمكن الفلترة على مطبخ معين أو جميع المطابخ.</a:t>
            </a:r>
          </a:p>
        </p:txBody>
      </p:sp>
      <p:sp>
        <p:nvSpPr>
          <p:cNvPr id="16" name="Rectangle 15"/>
          <p:cNvSpPr/>
          <p:nvPr/>
        </p:nvSpPr>
        <p:spPr>
          <a:xfrm>
            <a:off x="1547893" y="746919"/>
            <a:ext cx="7466702" cy="49244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hangingPunct="1">
              <a:defRPr/>
            </a:pPr>
            <a:r>
              <a:rPr lang="ar-SA" sz="2600" b="1" dirty="0" smtClean="0">
                <a:ln w="11430"/>
                <a:solidFill>
                  <a:srgbClr val="FF0000"/>
                </a:solidFill>
                <a:effectLst>
                  <a:outerShdw blurRad="50800" dist="39000" dir="5460000" algn="tl">
                    <a:srgbClr val="000000">
                      <a:alpha val="38000"/>
                    </a:srgbClr>
                  </a:outerShdw>
                </a:effectLst>
                <a:latin typeface="Arial" panose="020B0604020202020204" pitchFamily="34" charset="0"/>
                <a:cs typeface="+mn-cs"/>
              </a:rPr>
              <a:t>البطاقات الواجب إضافتها ليتم العمل على نقطة البيع ضمن المطاعم</a:t>
            </a:r>
            <a:r>
              <a:rPr lang="ar-SY" sz="2600" b="1" dirty="0" smtClean="0">
                <a:ln w="11430"/>
                <a:solidFill>
                  <a:srgbClr val="FF0000"/>
                </a:solidFill>
                <a:effectLst>
                  <a:outerShdw blurRad="50800" dist="39000" dir="5460000" algn="tl">
                    <a:srgbClr val="000000">
                      <a:alpha val="38000"/>
                    </a:srgbClr>
                  </a:outerShdw>
                </a:effectLst>
                <a:latin typeface="Arial" panose="020B0604020202020204" pitchFamily="34" charset="0"/>
                <a:cs typeface="+mn-cs"/>
              </a:rPr>
              <a:t>..</a:t>
            </a:r>
            <a:endParaRPr lang="ar-SY" sz="2600" b="1" dirty="0">
              <a:ln w="11430"/>
              <a:solidFill>
                <a:srgbClr val="FF0000"/>
              </a:solidFill>
              <a:effectLst>
                <a:outerShdw blurRad="50800" dist="39000" dir="5460000" algn="tl">
                  <a:srgbClr val="000000">
                    <a:alpha val="38000"/>
                  </a:srgbClr>
                </a:outerShdw>
              </a:effectLst>
              <a:latin typeface="Arial" panose="020B0604020202020204" pitchFamily="34" charset="0"/>
              <a:cs typeface="+mn-cs"/>
            </a:endParaRPr>
          </a:p>
        </p:txBody>
      </p:sp>
      <p:sp>
        <p:nvSpPr>
          <p:cNvPr id="17" name="TextBox 20"/>
          <p:cNvSpPr txBox="1">
            <a:spLocks noChangeArrowheads="1"/>
          </p:cNvSpPr>
          <p:nvPr/>
        </p:nvSpPr>
        <p:spPr bwMode="auto">
          <a:xfrm>
            <a:off x="4911720" y="3753049"/>
            <a:ext cx="884416" cy="33855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defPPr>
              <a:defRPr lang="en-US"/>
            </a:defPPr>
            <a:lvl1pPr algn="ctr" eaLnBrk="1" hangingPunct="1">
              <a:defRPr sz="1600" b="1"/>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ar-SA" dirty="0" smtClean="0"/>
              <a:t>المستخدم</a:t>
            </a:r>
            <a:endParaRPr lang="en-US" dirty="0" smtClean="0"/>
          </a:p>
        </p:txBody>
      </p:sp>
      <p:sp>
        <p:nvSpPr>
          <p:cNvPr id="18" name="Rounded Rectangular Callout 17"/>
          <p:cNvSpPr/>
          <p:nvPr/>
        </p:nvSpPr>
        <p:spPr>
          <a:xfrm>
            <a:off x="3421514" y="5207385"/>
            <a:ext cx="2678112" cy="1276746"/>
          </a:xfrm>
          <a:prstGeom prst="wedgeRoundRectCallout">
            <a:avLst>
              <a:gd name="adj1" fmla="val -4215"/>
              <a:gd name="adj2" fmla="val -973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en-US" sz="1200" dirty="0" err="1">
                <a:latin typeface="Times New Roman" pitchFamily="18" charset="0"/>
                <a:cs typeface="Times New Roman" pitchFamily="18" charset="0"/>
              </a:rPr>
              <a:t>تقسيم</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المطعم</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إلى</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عدّة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قطاعات</a:t>
            </a:r>
            <a:r>
              <a:rPr lang="en-US" sz="1200" dirty="0">
                <a:latin typeface="Times New Roman" pitchFamily="18" charset="0"/>
                <a:cs typeface="Times New Roman" pitchFamily="18" charset="0"/>
              </a:rPr>
              <a:t> </a:t>
            </a:r>
            <a:r>
              <a:rPr lang="ar-SA" sz="1200" dirty="0" smtClean="0">
                <a:latin typeface="Times New Roman" pitchFamily="18" charset="0"/>
                <a:cs typeface="Times New Roman" pitchFamily="18" charset="0"/>
              </a:rPr>
              <a:t>من خلال بطاقة قطاع </a:t>
            </a:r>
            <a:r>
              <a:rPr lang="en-US" sz="1200" dirty="0" err="1" smtClean="0">
                <a:latin typeface="Times New Roman" pitchFamily="18" charset="0"/>
                <a:cs typeface="Times New Roman" pitchFamily="18" charset="0"/>
              </a:rPr>
              <a:t>لتسهيل</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العمل</a:t>
            </a:r>
            <a:r>
              <a:rPr lang="ar-SA"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حيث</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يتم</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تقسيم</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المطعم</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إلى</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عدّة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قطاعات</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ضمنه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كما</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من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الممكن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أن</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يكون</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القطاع</a:t>
            </a:r>
            <a:r>
              <a:rPr lang="ar-SA"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خاص</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بصالات</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المطعم</a:t>
            </a:r>
            <a:r>
              <a:rPr lang="ar-SA"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صالة</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خارجية</a:t>
            </a:r>
            <a:r>
              <a:rPr lang="en-US"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داخلية</a:t>
            </a:r>
            <a:r>
              <a:rPr lang="en-US" sz="1200" dirty="0">
                <a:latin typeface="Times New Roman" pitchFamily="18" charset="0"/>
                <a:cs typeface="Times New Roman" pitchFamily="18" charset="0"/>
              </a:rPr>
              <a:t>..</a:t>
            </a:r>
            <a:r>
              <a:rPr lang="en-US" sz="1200" dirty="0" err="1" smtClean="0">
                <a:latin typeface="Times New Roman" pitchFamily="18" charset="0"/>
                <a:cs typeface="Times New Roman" pitchFamily="18" charset="0"/>
              </a:rPr>
              <a:t>الخ</a:t>
            </a:r>
            <a:r>
              <a:rPr lang="ar-SA" sz="1200" dirty="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pic>
        <p:nvPicPr>
          <p:cNvPr id="19" name="Picture 19" descr="C:\Users\e.hrakey\AppData\Local\Microsoft\Windows\Temporary Internet Files\Content.IE5\40E70J7A\MC900132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632" y="2398911"/>
            <a:ext cx="698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23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9" y="7766"/>
            <a:ext cx="4540415" cy="34417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494" y="7767"/>
            <a:ext cx="4533900" cy="34417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150" y="3960734"/>
            <a:ext cx="4170662" cy="289726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3" y="3962626"/>
            <a:ext cx="4470494" cy="2861548"/>
          </a:xfrm>
          <a:prstGeom prst="rect">
            <a:avLst/>
          </a:prstGeom>
        </p:spPr>
      </p:pic>
    </p:spTree>
    <p:extLst>
      <p:ext uri="{BB962C8B-B14F-4D97-AF65-F5344CB8AC3E}">
        <p14:creationId xmlns:p14="http://schemas.microsoft.com/office/powerpoint/2010/main" val="11399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217" y="3218575"/>
            <a:ext cx="7723814" cy="36138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19500" cy="3218575"/>
          </a:xfrm>
          <a:prstGeom prst="rect">
            <a:avLst/>
          </a:prstGeom>
        </p:spPr>
      </p:pic>
      <p:sp>
        <p:nvSpPr>
          <p:cNvPr id="6" name="Down Arrow Callout 5"/>
          <p:cNvSpPr/>
          <p:nvPr/>
        </p:nvSpPr>
        <p:spPr>
          <a:xfrm>
            <a:off x="4283968" y="332656"/>
            <a:ext cx="4320480" cy="2664296"/>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A" sz="1200" dirty="0" smtClean="0">
                <a:latin typeface="Times New Roman" pitchFamily="18" charset="0"/>
                <a:cs typeface="Times New Roman" pitchFamily="18" charset="0"/>
              </a:rPr>
              <a:t>بعد تعريف حالة الطلب اللأكثر استعمالاً ضمن المطعم ي</a:t>
            </a:r>
            <a:r>
              <a:rPr lang="ar-LB" sz="1200" dirty="0" smtClean="0">
                <a:latin typeface="Times New Roman" pitchFamily="18" charset="0"/>
                <a:cs typeface="Times New Roman" pitchFamily="18" charset="0"/>
              </a:rPr>
              <a:t>مكن </a:t>
            </a:r>
            <a:r>
              <a:rPr lang="ar-LB" sz="1200" dirty="0">
                <a:latin typeface="Times New Roman" pitchFamily="18" charset="0"/>
                <a:cs typeface="Times New Roman" pitchFamily="18" charset="0"/>
              </a:rPr>
              <a:t>من خلال نافذة تحضير المطبخ معرفة حالة كل طلب يتم من قبل البائع حيث من الممكن أن يكون الطلب جاهز أو قيد التسليم..الخ</a:t>
            </a:r>
            <a:r>
              <a:rPr lang="ar-LB" sz="1200" dirty="0" smtClean="0">
                <a:latin typeface="Times New Roman" pitchFamily="18" charset="0"/>
                <a:cs typeface="Times New Roman" pitchFamily="18" charset="0"/>
              </a:rPr>
              <a:t>).</a:t>
            </a:r>
            <a:r>
              <a:rPr lang="ar-SA" sz="1200" dirty="0" smtClean="0">
                <a:latin typeface="Times New Roman" pitchFamily="18" charset="0"/>
                <a:cs typeface="Times New Roman" pitchFamily="18" charset="0"/>
              </a:rPr>
              <a:t> </a:t>
            </a:r>
            <a:r>
              <a:rPr lang="ar-LB" sz="1200" dirty="0" smtClean="0">
                <a:latin typeface="Times New Roman" pitchFamily="18" charset="0"/>
                <a:cs typeface="Times New Roman" pitchFamily="18" charset="0"/>
              </a:rPr>
              <a:t>حسب </a:t>
            </a:r>
            <a:r>
              <a:rPr lang="ar-LB" sz="1200" dirty="0">
                <a:latin typeface="Times New Roman" pitchFamily="18" charset="0"/>
                <a:cs typeface="Times New Roman" pitchFamily="18" charset="0"/>
              </a:rPr>
              <a:t>حالات الطلب التي تم تعريفها سابقاً كما ويمكن من خلال هذه النافذة معرفة حالة كل فاتورة يقوم بطلبها </a:t>
            </a:r>
            <a:r>
              <a:rPr lang="ar-LB" sz="1200" dirty="0" smtClean="0">
                <a:latin typeface="Times New Roman" pitchFamily="18" charset="0"/>
                <a:cs typeface="Times New Roman" pitchFamily="18" charset="0"/>
              </a:rPr>
              <a:t>لتمكنه </a:t>
            </a:r>
            <a:r>
              <a:rPr lang="ar-LB" sz="1200" dirty="0">
                <a:latin typeface="Times New Roman" pitchFamily="18" charset="0"/>
                <a:cs typeface="Times New Roman" pitchFamily="18" charset="0"/>
              </a:rPr>
              <a:t>من معرفة ما إذا كانت طلبات الزبائن جاهزة أو قيد الإنشاء  وعند تحديد آخر حالة طلب معرّفة وظاهرة في نافذة تحضير المطبخ </a:t>
            </a:r>
            <a:r>
              <a:rPr lang="ar-LB" sz="1200" dirty="0" smtClean="0">
                <a:latin typeface="Times New Roman" pitchFamily="18" charset="0"/>
                <a:cs typeface="Times New Roman" pitchFamily="18" charset="0"/>
              </a:rPr>
              <a:t>يتم </a:t>
            </a:r>
            <a:r>
              <a:rPr lang="ar-LB" sz="1200" dirty="0">
                <a:latin typeface="Times New Roman" pitchFamily="18" charset="0"/>
                <a:cs typeface="Times New Roman" pitchFamily="18" charset="0"/>
              </a:rPr>
              <a:t>حذف الطلب من النافذة بشكل تلقائي.</a:t>
            </a:r>
          </a:p>
          <a:p>
            <a:pPr algn="ctr" rtl="1"/>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2157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818" y="1345540"/>
            <a:ext cx="3932924" cy="4182043"/>
          </a:xfrm>
          <a:prstGeom prst="rect">
            <a:avLst/>
          </a:prstGeom>
        </p:spPr>
      </p:pic>
      <p:sp>
        <p:nvSpPr>
          <p:cNvPr id="5" name="Rectangle 4"/>
          <p:cNvSpPr/>
          <p:nvPr/>
        </p:nvSpPr>
        <p:spPr>
          <a:xfrm>
            <a:off x="6560636" y="116632"/>
            <a:ext cx="2583364" cy="1800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400" dirty="0" smtClean="0">
                <a:latin typeface="Times New Roman" pitchFamily="18" charset="0"/>
                <a:cs typeface="Times New Roman" pitchFamily="18" charset="0"/>
              </a:rPr>
              <a:t>من خلال </a:t>
            </a:r>
            <a:r>
              <a:rPr lang="en-US" sz="1400" dirty="0" err="1" smtClean="0">
                <a:latin typeface="Times New Roman" pitchFamily="18" charset="0"/>
                <a:cs typeface="Times New Roman" pitchFamily="18" charset="0"/>
              </a:rPr>
              <a:t>تقرير</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قائمة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الطلبات</a:t>
            </a:r>
            <a:r>
              <a:rPr lang="en-US" sz="1400" dirty="0">
                <a:latin typeface="Times New Roman" pitchFamily="18" charset="0"/>
                <a:cs typeface="Times New Roman" pitchFamily="18" charset="0"/>
              </a:rPr>
              <a:t> </a:t>
            </a:r>
            <a:r>
              <a:rPr lang="ar-SA" sz="1400" dirty="0" smtClean="0">
                <a:latin typeface="Times New Roman" pitchFamily="18" charset="0"/>
                <a:cs typeface="Times New Roman" pitchFamily="18" charset="0"/>
              </a:rPr>
              <a:t>يتم إ</a:t>
            </a:r>
            <a:r>
              <a:rPr lang="en-US" sz="1400" dirty="0" err="1" smtClean="0">
                <a:latin typeface="Times New Roman" pitchFamily="18" charset="0"/>
                <a:cs typeface="Times New Roman" pitchFamily="18" charset="0"/>
              </a:rPr>
              <a:t>جراء</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إحصاء</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سريع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عن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جميع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الطلبات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التي</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تمت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خلال</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نافذة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نقطة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بيع</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حيث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يمكن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خلال</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هذا</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التقرير</a:t>
            </a:r>
            <a:r>
              <a:rPr lang="ar-SA"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إظهار</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الحركات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التي</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تمت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على</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مادة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معينة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أو</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محطة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معينة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أو</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رقم</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طلب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معين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وغيرها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من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الخانات</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التي</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يمكن</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الفلترة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عليها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وذلك</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حسب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رغبة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المستخدم</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6" name="Rectangle 5"/>
          <p:cNvSpPr/>
          <p:nvPr/>
        </p:nvSpPr>
        <p:spPr>
          <a:xfrm>
            <a:off x="6560636" y="5057800"/>
            <a:ext cx="2583364" cy="1800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400" dirty="0" err="1"/>
              <a:t>في</a:t>
            </a:r>
            <a:r>
              <a:rPr lang="fr-FR" sz="1400" dirty="0"/>
              <a:t> </a:t>
            </a:r>
            <a:r>
              <a:rPr lang="fr-FR" sz="1400" dirty="0" err="1"/>
              <a:t>حال</a:t>
            </a:r>
            <a:r>
              <a:rPr lang="fr-FR" sz="1400" dirty="0"/>
              <a:t> </a:t>
            </a:r>
            <a:r>
              <a:rPr lang="fr-FR" sz="1400" dirty="0" err="1"/>
              <a:t>عدم</a:t>
            </a:r>
            <a:r>
              <a:rPr lang="fr-FR" sz="1400" dirty="0"/>
              <a:t> </a:t>
            </a:r>
            <a:r>
              <a:rPr lang="fr-FR" sz="1400" dirty="0" err="1"/>
              <a:t>تحديد</a:t>
            </a:r>
            <a:r>
              <a:rPr lang="fr-FR" sz="1400" dirty="0"/>
              <a:t> </a:t>
            </a:r>
            <a:r>
              <a:rPr lang="fr-FR" sz="1400" dirty="0" err="1"/>
              <a:t>محطة</a:t>
            </a:r>
            <a:r>
              <a:rPr lang="fr-FR" sz="1400" dirty="0"/>
              <a:t> </a:t>
            </a:r>
            <a:r>
              <a:rPr lang="ar-SA" sz="1400" dirty="0" smtClean="0"/>
              <a:t> </a:t>
            </a:r>
            <a:r>
              <a:rPr lang="fr-FR" sz="1400" dirty="0" err="1" smtClean="0"/>
              <a:t>معينة</a:t>
            </a:r>
            <a:r>
              <a:rPr lang="fr-FR" sz="1400" dirty="0" smtClean="0"/>
              <a:t> </a:t>
            </a:r>
            <a:r>
              <a:rPr lang="fr-FR" sz="1400" dirty="0" err="1"/>
              <a:t>في</a:t>
            </a:r>
            <a:r>
              <a:rPr lang="fr-FR" sz="1400" dirty="0"/>
              <a:t> </a:t>
            </a:r>
            <a:r>
              <a:rPr lang="fr-FR" sz="1400" dirty="0" err="1"/>
              <a:t>خانة</a:t>
            </a:r>
            <a:r>
              <a:rPr lang="fr-FR" sz="1400" dirty="0"/>
              <a:t> </a:t>
            </a:r>
            <a:r>
              <a:rPr lang="fr-FR" sz="1400" dirty="0" err="1"/>
              <a:t>المحطة</a:t>
            </a:r>
            <a:r>
              <a:rPr lang="fr-FR" sz="1400" dirty="0"/>
              <a:t> </a:t>
            </a:r>
            <a:r>
              <a:rPr lang="fr-FR" sz="1400" dirty="0" err="1"/>
              <a:t>يظهر</a:t>
            </a:r>
            <a:r>
              <a:rPr lang="fr-FR" sz="1400" dirty="0"/>
              <a:t> </a:t>
            </a:r>
            <a:r>
              <a:rPr lang="fr-FR" sz="1400" dirty="0" err="1"/>
              <a:t>في</a:t>
            </a:r>
            <a:r>
              <a:rPr lang="fr-FR" sz="1400" dirty="0"/>
              <a:t> </a:t>
            </a:r>
            <a:r>
              <a:rPr lang="fr-FR" sz="1400" dirty="0" err="1"/>
              <a:t>التقرير</a:t>
            </a:r>
            <a:r>
              <a:rPr lang="fr-FR" sz="1400" dirty="0"/>
              <a:t> </a:t>
            </a:r>
            <a:r>
              <a:rPr lang="fr-FR" sz="1400" dirty="0" err="1"/>
              <a:t>جميع</a:t>
            </a:r>
            <a:r>
              <a:rPr lang="fr-FR" sz="1400" dirty="0"/>
              <a:t> </a:t>
            </a:r>
            <a:r>
              <a:rPr lang="fr-FR" sz="1400" dirty="0" err="1"/>
              <a:t>الحركات</a:t>
            </a:r>
            <a:r>
              <a:rPr lang="fr-FR" sz="1400" dirty="0"/>
              <a:t> </a:t>
            </a:r>
            <a:r>
              <a:rPr lang="fr-FR" sz="1400" dirty="0" err="1"/>
              <a:t>التي</a:t>
            </a:r>
            <a:r>
              <a:rPr lang="fr-FR" sz="1400" dirty="0"/>
              <a:t> </a:t>
            </a:r>
            <a:r>
              <a:rPr lang="fr-FR" sz="1400" dirty="0" err="1"/>
              <a:t>تمت</a:t>
            </a:r>
            <a:r>
              <a:rPr lang="fr-FR" sz="1400" dirty="0"/>
              <a:t> </a:t>
            </a:r>
            <a:r>
              <a:rPr lang="fr-FR" sz="1400" dirty="0" err="1"/>
              <a:t>من</a:t>
            </a:r>
            <a:r>
              <a:rPr lang="fr-FR" sz="1400" dirty="0"/>
              <a:t> </a:t>
            </a:r>
            <a:r>
              <a:rPr lang="fr-FR" sz="1400" dirty="0" err="1"/>
              <a:t>خلال</a:t>
            </a:r>
            <a:r>
              <a:rPr lang="fr-FR" sz="1400" dirty="0"/>
              <a:t> </a:t>
            </a:r>
            <a:r>
              <a:rPr lang="fr-FR" sz="1400" dirty="0" err="1"/>
              <a:t>جميع</a:t>
            </a:r>
            <a:r>
              <a:rPr lang="fr-FR" sz="1400" dirty="0"/>
              <a:t> </a:t>
            </a:r>
            <a:r>
              <a:rPr lang="fr-FR" sz="1400" dirty="0" err="1"/>
              <a:t>المحطات</a:t>
            </a:r>
            <a:r>
              <a:rPr lang="fr-FR" sz="1400" dirty="0"/>
              <a:t>. </a:t>
            </a:r>
          </a:p>
          <a:p>
            <a:pPr algn="r" rtl="1"/>
            <a:endParaRPr lang="en-US" sz="1400" dirty="0">
              <a:latin typeface="Times New Roman" pitchFamily="18" charset="0"/>
              <a:cs typeface="Times New Roman" pitchFamily="18" charset="0"/>
            </a:endParaRPr>
          </a:p>
        </p:txBody>
      </p:sp>
      <p:sp>
        <p:nvSpPr>
          <p:cNvPr id="7" name="Rectangle 6"/>
          <p:cNvSpPr/>
          <p:nvPr/>
        </p:nvSpPr>
        <p:spPr>
          <a:xfrm>
            <a:off x="-27588" y="116632"/>
            <a:ext cx="2583364" cy="1800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400" dirty="0" err="1"/>
              <a:t>عند</a:t>
            </a:r>
            <a:r>
              <a:rPr lang="fr-FR" sz="1400" dirty="0"/>
              <a:t> </a:t>
            </a:r>
            <a:r>
              <a:rPr lang="fr-FR" sz="1400" dirty="0" err="1"/>
              <a:t>تسجيل</a:t>
            </a:r>
            <a:r>
              <a:rPr lang="fr-FR" sz="1400" dirty="0"/>
              <a:t> </a:t>
            </a:r>
            <a:r>
              <a:rPr lang="fr-FR" sz="1400" dirty="0" err="1"/>
              <a:t>بداية</a:t>
            </a:r>
            <a:r>
              <a:rPr lang="fr-FR" sz="1400" dirty="0"/>
              <a:t> </a:t>
            </a:r>
            <a:r>
              <a:rPr lang="fr-FR" sz="1400" dirty="0" err="1"/>
              <a:t>الفترة</a:t>
            </a:r>
            <a:r>
              <a:rPr lang="fr-FR" sz="1400" dirty="0"/>
              <a:t> </a:t>
            </a:r>
            <a:r>
              <a:rPr lang="fr-FR" sz="1400" dirty="0" err="1"/>
              <a:t>ونهاية</a:t>
            </a:r>
            <a:r>
              <a:rPr lang="fr-FR" sz="1400" dirty="0"/>
              <a:t> </a:t>
            </a:r>
            <a:r>
              <a:rPr lang="fr-FR" sz="1400" dirty="0" err="1"/>
              <a:t>الفترة</a:t>
            </a:r>
            <a:r>
              <a:rPr lang="fr-FR" sz="1400" dirty="0"/>
              <a:t> </a:t>
            </a:r>
            <a:r>
              <a:rPr lang="fr-FR" sz="1400" dirty="0" err="1"/>
              <a:t>يظهر</a:t>
            </a:r>
            <a:r>
              <a:rPr lang="fr-FR" sz="1400" dirty="0"/>
              <a:t> </a:t>
            </a:r>
            <a:r>
              <a:rPr lang="fr-FR" sz="1400" dirty="0" err="1"/>
              <a:t>جميع</a:t>
            </a:r>
            <a:r>
              <a:rPr lang="fr-FR" sz="1400" dirty="0"/>
              <a:t> </a:t>
            </a:r>
            <a:r>
              <a:rPr lang="fr-FR" sz="1400" dirty="0" err="1"/>
              <a:t>الحركات</a:t>
            </a:r>
            <a:r>
              <a:rPr lang="fr-FR" sz="1400" dirty="0"/>
              <a:t> </a:t>
            </a:r>
            <a:r>
              <a:rPr lang="fr-FR" sz="1400" dirty="0" err="1"/>
              <a:t>التي</a:t>
            </a:r>
            <a:r>
              <a:rPr lang="fr-FR" sz="1400" dirty="0"/>
              <a:t> </a:t>
            </a:r>
            <a:r>
              <a:rPr lang="fr-FR" sz="1400" dirty="0" err="1"/>
              <a:t>تمت</a:t>
            </a:r>
            <a:r>
              <a:rPr lang="fr-FR" sz="1400" dirty="0"/>
              <a:t> </a:t>
            </a:r>
            <a:r>
              <a:rPr lang="fr-FR" sz="1400" dirty="0" err="1"/>
              <a:t>في</a:t>
            </a:r>
            <a:r>
              <a:rPr lang="fr-FR" sz="1400" dirty="0"/>
              <a:t> </a:t>
            </a:r>
            <a:r>
              <a:rPr lang="fr-FR" sz="1400" dirty="0" err="1"/>
              <a:t>المحطات</a:t>
            </a:r>
            <a:r>
              <a:rPr lang="fr-FR" sz="1400" dirty="0"/>
              <a:t> </a:t>
            </a:r>
            <a:r>
              <a:rPr lang="fr-FR" sz="1400" dirty="0" err="1"/>
              <a:t>في</a:t>
            </a:r>
            <a:r>
              <a:rPr lang="fr-FR" sz="1400" dirty="0"/>
              <a:t> </a:t>
            </a:r>
            <a:r>
              <a:rPr lang="fr-FR" sz="1400" dirty="0" err="1"/>
              <a:t>تلك</a:t>
            </a:r>
            <a:r>
              <a:rPr lang="fr-FR" sz="1400" dirty="0"/>
              <a:t> </a:t>
            </a:r>
            <a:r>
              <a:rPr lang="fr-FR" sz="1400" dirty="0" err="1"/>
              <a:t>الفترة</a:t>
            </a:r>
            <a:r>
              <a:rPr lang="fr-FR" sz="1400" dirty="0"/>
              <a:t> </a:t>
            </a:r>
            <a:r>
              <a:rPr lang="fr-FR" sz="1400" dirty="0" err="1"/>
              <a:t>وذلك</a:t>
            </a:r>
            <a:r>
              <a:rPr lang="fr-FR" sz="1400" dirty="0"/>
              <a:t> </a:t>
            </a:r>
            <a:r>
              <a:rPr lang="fr-FR" sz="1400" dirty="0" err="1"/>
              <a:t>حسب</a:t>
            </a:r>
            <a:r>
              <a:rPr lang="fr-FR" sz="1400" dirty="0"/>
              <a:t> </a:t>
            </a:r>
            <a:r>
              <a:rPr lang="fr-FR" sz="1400" dirty="0" err="1"/>
              <a:t>ما</a:t>
            </a:r>
            <a:r>
              <a:rPr lang="fr-FR" sz="1400" dirty="0"/>
              <a:t> </a:t>
            </a:r>
            <a:r>
              <a:rPr lang="fr-FR" sz="1400" dirty="0" err="1"/>
              <a:t>تم</a:t>
            </a:r>
            <a:r>
              <a:rPr lang="fr-FR" sz="1400" dirty="0"/>
              <a:t> </a:t>
            </a:r>
            <a:r>
              <a:rPr lang="fr-FR" sz="1400" dirty="0" err="1"/>
              <a:t>تحديده</a:t>
            </a:r>
            <a:r>
              <a:rPr lang="fr-FR" sz="1400" dirty="0"/>
              <a:t> </a:t>
            </a:r>
            <a:r>
              <a:rPr lang="fr-FR" sz="1400" dirty="0" err="1"/>
              <a:t>في</a:t>
            </a:r>
            <a:r>
              <a:rPr lang="fr-FR" sz="1400" dirty="0"/>
              <a:t> </a:t>
            </a:r>
            <a:r>
              <a:rPr lang="fr-FR" sz="1400" dirty="0" err="1"/>
              <a:t>بطاقات</a:t>
            </a:r>
            <a:r>
              <a:rPr lang="fr-FR" sz="1400" dirty="0"/>
              <a:t> </a:t>
            </a:r>
            <a:r>
              <a:rPr lang="fr-FR" sz="1400" dirty="0" err="1"/>
              <a:t>تلك</a:t>
            </a:r>
            <a:r>
              <a:rPr lang="fr-FR" sz="1400" dirty="0"/>
              <a:t> </a:t>
            </a:r>
            <a:r>
              <a:rPr lang="fr-FR" sz="1400" dirty="0" err="1"/>
              <a:t>المحطات</a:t>
            </a:r>
            <a:r>
              <a:rPr lang="fr-FR" sz="1400" dirty="0"/>
              <a:t>. </a:t>
            </a:r>
            <a:endParaRPr lang="en-US" sz="1400" dirty="0">
              <a:latin typeface="Times New Roman" pitchFamily="18" charset="0"/>
              <a:cs typeface="Times New Roman" pitchFamily="18" charset="0"/>
            </a:endParaRPr>
          </a:p>
        </p:txBody>
      </p:sp>
      <p:sp>
        <p:nvSpPr>
          <p:cNvPr id="9" name="Rectangle 8"/>
          <p:cNvSpPr/>
          <p:nvPr/>
        </p:nvSpPr>
        <p:spPr>
          <a:xfrm>
            <a:off x="-29126" y="5057800"/>
            <a:ext cx="2583364" cy="1800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400" dirty="0" err="1"/>
              <a:t>في</a:t>
            </a:r>
            <a:r>
              <a:rPr lang="fr-FR" sz="1400" dirty="0"/>
              <a:t> </a:t>
            </a:r>
            <a:r>
              <a:rPr lang="fr-FR" sz="1400" dirty="0" err="1"/>
              <a:t>حال</a:t>
            </a:r>
            <a:r>
              <a:rPr lang="fr-FR" sz="1400" dirty="0"/>
              <a:t> </a:t>
            </a:r>
            <a:r>
              <a:rPr lang="fr-FR" sz="1400" dirty="0" err="1"/>
              <a:t>عدم</a:t>
            </a:r>
            <a:r>
              <a:rPr lang="fr-FR" sz="1400" dirty="0"/>
              <a:t> </a:t>
            </a:r>
            <a:r>
              <a:rPr lang="fr-FR" sz="1400" dirty="0" err="1"/>
              <a:t>تحديد</a:t>
            </a:r>
            <a:r>
              <a:rPr lang="fr-FR" sz="1400" dirty="0"/>
              <a:t> </a:t>
            </a:r>
            <a:r>
              <a:rPr lang="fr-FR" sz="1400" dirty="0" err="1"/>
              <a:t>أي</a:t>
            </a:r>
            <a:r>
              <a:rPr lang="fr-FR" sz="1400" dirty="0"/>
              <a:t> </a:t>
            </a:r>
            <a:r>
              <a:rPr lang="fr-FR" sz="1400" dirty="0" err="1"/>
              <a:t>خانة</a:t>
            </a:r>
            <a:r>
              <a:rPr lang="fr-FR" sz="1400" dirty="0"/>
              <a:t> </a:t>
            </a:r>
            <a:r>
              <a:rPr lang="fr-FR" sz="1400" dirty="0" err="1"/>
              <a:t>من</a:t>
            </a:r>
            <a:r>
              <a:rPr lang="fr-FR" sz="1400" dirty="0"/>
              <a:t> </a:t>
            </a:r>
            <a:r>
              <a:rPr lang="fr-FR" sz="1400" dirty="0" err="1"/>
              <a:t>خانات</a:t>
            </a:r>
            <a:r>
              <a:rPr lang="fr-FR" sz="1400" dirty="0"/>
              <a:t> </a:t>
            </a:r>
            <a:r>
              <a:rPr lang="fr-FR" sz="1400" dirty="0" err="1" smtClean="0"/>
              <a:t>التقر</a:t>
            </a:r>
            <a:r>
              <a:rPr lang="ar-SA" sz="1400" dirty="0" smtClean="0"/>
              <a:t>ي</a:t>
            </a:r>
            <a:r>
              <a:rPr lang="fr-FR" sz="1400" dirty="0" smtClean="0"/>
              <a:t>ر </a:t>
            </a:r>
            <a:r>
              <a:rPr lang="fr-FR" sz="1400" dirty="0" err="1"/>
              <a:t>يظهر</a:t>
            </a:r>
            <a:r>
              <a:rPr lang="fr-FR" sz="1400" dirty="0"/>
              <a:t> </a:t>
            </a:r>
            <a:r>
              <a:rPr lang="fr-FR" sz="1400" dirty="0" err="1"/>
              <a:t>جميع</a:t>
            </a:r>
            <a:r>
              <a:rPr lang="fr-FR" sz="1400" dirty="0"/>
              <a:t> </a:t>
            </a:r>
            <a:r>
              <a:rPr lang="fr-FR" sz="1400" dirty="0" err="1"/>
              <a:t>الحركات</a:t>
            </a:r>
            <a:r>
              <a:rPr lang="fr-FR" sz="1400" dirty="0"/>
              <a:t> </a:t>
            </a:r>
            <a:r>
              <a:rPr lang="fr-FR" sz="1400" dirty="0" err="1"/>
              <a:t>التي</a:t>
            </a:r>
            <a:r>
              <a:rPr lang="fr-FR" sz="1400" dirty="0"/>
              <a:t> </a:t>
            </a:r>
            <a:r>
              <a:rPr lang="fr-FR" sz="1400" dirty="0" err="1"/>
              <a:t>تمت</a:t>
            </a:r>
            <a:r>
              <a:rPr lang="fr-FR" sz="1400" dirty="0"/>
              <a:t> </a:t>
            </a:r>
            <a:r>
              <a:rPr lang="fr-FR" sz="1400" dirty="0" err="1"/>
              <a:t>في</a:t>
            </a:r>
            <a:r>
              <a:rPr lang="fr-FR" sz="1400" dirty="0"/>
              <a:t> </a:t>
            </a:r>
            <a:r>
              <a:rPr lang="fr-FR" sz="1400" dirty="0" err="1"/>
              <a:t>نافذة</a:t>
            </a:r>
            <a:r>
              <a:rPr lang="fr-FR" sz="1400" dirty="0"/>
              <a:t> </a:t>
            </a:r>
            <a:r>
              <a:rPr lang="fr-FR" sz="1400" dirty="0" err="1"/>
              <a:t>نقطة</a:t>
            </a:r>
            <a:r>
              <a:rPr lang="fr-FR" sz="1400" dirty="0"/>
              <a:t> </a:t>
            </a:r>
            <a:r>
              <a:rPr lang="fr-FR" sz="1400" dirty="0" err="1"/>
              <a:t>البيع</a:t>
            </a:r>
            <a:r>
              <a:rPr lang="fr-FR" sz="1400" dirty="0"/>
              <a:t>  </a:t>
            </a:r>
            <a:r>
              <a:rPr lang="fr-FR" sz="1400" dirty="0" err="1"/>
              <a:t>وتشمل</a:t>
            </a:r>
            <a:r>
              <a:rPr lang="fr-FR" sz="1400" dirty="0"/>
              <a:t> </a:t>
            </a:r>
            <a:r>
              <a:rPr lang="fr-FR" sz="1400" dirty="0" err="1"/>
              <a:t>جميع</a:t>
            </a:r>
            <a:r>
              <a:rPr lang="fr-FR" sz="1400" dirty="0"/>
              <a:t> </a:t>
            </a:r>
            <a:r>
              <a:rPr lang="fr-FR" sz="1400" dirty="0" err="1"/>
              <a:t>المحطات</a:t>
            </a:r>
            <a:r>
              <a:rPr lang="fr-FR" sz="1400" dirty="0"/>
              <a:t> </a:t>
            </a:r>
            <a:r>
              <a:rPr lang="fr-FR" sz="1400" dirty="0" err="1"/>
              <a:t>المعرّفة</a:t>
            </a:r>
            <a:r>
              <a:rPr lang="fr-FR" sz="1400" dirty="0"/>
              <a:t> </a:t>
            </a:r>
            <a:r>
              <a:rPr lang="fr-FR" sz="1400" dirty="0" err="1"/>
              <a:t>والتي</a:t>
            </a:r>
            <a:r>
              <a:rPr lang="fr-FR" sz="1400" dirty="0"/>
              <a:t> </a:t>
            </a:r>
            <a:r>
              <a:rPr lang="fr-FR" sz="1400" dirty="0" err="1"/>
              <a:t>تم</a:t>
            </a:r>
            <a:r>
              <a:rPr lang="fr-FR" sz="1400" dirty="0"/>
              <a:t> </a:t>
            </a:r>
            <a:r>
              <a:rPr lang="fr-FR" sz="1400" dirty="0" err="1"/>
              <a:t>من</a:t>
            </a:r>
            <a:r>
              <a:rPr lang="fr-FR" sz="1400" dirty="0"/>
              <a:t> </a:t>
            </a:r>
            <a:r>
              <a:rPr lang="fr-FR" sz="1400" dirty="0" err="1"/>
              <a:t>خلالها</a:t>
            </a:r>
            <a:r>
              <a:rPr lang="fr-FR" sz="1400" dirty="0"/>
              <a:t> </a:t>
            </a:r>
            <a:r>
              <a:rPr lang="fr-FR" sz="1400" dirty="0" err="1"/>
              <a:t>عمليات</a:t>
            </a:r>
            <a:r>
              <a:rPr lang="fr-FR" sz="1400" dirty="0"/>
              <a:t> </a:t>
            </a:r>
            <a:r>
              <a:rPr lang="fr-FR" sz="1400" dirty="0" err="1"/>
              <a:t>حسابية</a:t>
            </a:r>
            <a:r>
              <a:rPr lang="fr-FR" sz="1400" dirty="0"/>
              <a:t>. </a:t>
            </a:r>
            <a:r>
              <a:rPr lang="ar-SA" sz="1400" dirty="0" smtClean="0"/>
              <a:t>وف</a:t>
            </a:r>
            <a:r>
              <a:rPr lang="fr-FR" sz="1400" dirty="0" smtClean="0"/>
              <a:t>ي </a:t>
            </a:r>
            <a:r>
              <a:rPr lang="fr-FR" sz="1400" dirty="0" err="1"/>
              <a:t>حال</a:t>
            </a:r>
            <a:r>
              <a:rPr lang="fr-FR" sz="1400" dirty="0"/>
              <a:t> </a:t>
            </a:r>
            <a:r>
              <a:rPr lang="fr-FR" sz="1400" dirty="0" smtClean="0"/>
              <a:t>ت</a:t>
            </a:r>
            <a:r>
              <a:rPr lang="ar-SA" sz="1400" dirty="0" smtClean="0"/>
              <a:t>م ت</a:t>
            </a:r>
            <a:r>
              <a:rPr lang="fr-FR" sz="1400" dirty="0" err="1" smtClean="0"/>
              <a:t>حديد</a:t>
            </a:r>
            <a:r>
              <a:rPr lang="fr-FR" sz="1400" dirty="0" smtClean="0"/>
              <a:t> </a:t>
            </a:r>
            <a:r>
              <a:rPr lang="fr-FR" sz="1400" dirty="0" err="1"/>
              <a:t>أكبر</a:t>
            </a:r>
            <a:r>
              <a:rPr lang="fr-FR" sz="1400" dirty="0"/>
              <a:t> </a:t>
            </a:r>
            <a:r>
              <a:rPr lang="fr-FR" sz="1400" dirty="0" err="1"/>
              <a:t>قدر</a:t>
            </a:r>
            <a:r>
              <a:rPr lang="fr-FR" sz="1400" dirty="0"/>
              <a:t> </a:t>
            </a:r>
            <a:r>
              <a:rPr lang="fr-FR" sz="1400" dirty="0" err="1"/>
              <a:t>من</a:t>
            </a:r>
            <a:r>
              <a:rPr lang="fr-FR" sz="1400" dirty="0"/>
              <a:t> </a:t>
            </a:r>
            <a:r>
              <a:rPr lang="fr-FR" sz="1400" dirty="0" err="1"/>
              <a:t>الخانات</a:t>
            </a:r>
            <a:r>
              <a:rPr lang="fr-FR" sz="1400" dirty="0"/>
              <a:t> </a:t>
            </a:r>
            <a:r>
              <a:rPr lang="fr-FR" sz="1400" dirty="0" err="1"/>
              <a:t>يظهر</a:t>
            </a:r>
            <a:r>
              <a:rPr lang="fr-FR" sz="1400" dirty="0"/>
              <a:t> </a:t>
            </a:r>
            <a:r>
              <a:rPr lang="fr-FR" sz="1400" dirty="0" err="1"/>
              <a:t>التقرير</a:t>
            </a:r>
            <a:r>
              <a:rPr lang="fr-FR" sz="1400" dirty="0"/>
              <a:t> </a:t>
            </a:r>
            <a:r>
              <a:rPr lang="fr-FR" sz="1400" dirty="0" err="1"/>
              <a:t>أكثر</a:t>
            </a:r>
            <a:r>
              <a:rPr lang="fr-FR" sz="1400" dirty="0"/>
              <a:t> </a:t>
            </a:r>
            <a:r>
              <a:rPr lang="fr-FR" sz="1400" dirty="0" err="1"/>
              <a:t>دقة</a:t>
            </a:r>
            <a:r>
              <a:rPr lang="fr-FR" sz="1400" dirty="0"/>
              <a:t>.</a:t>
            </a:r>
          </a:p>
          <a:p>
            <a:pPr algn="r" rtl="1"/>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8188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5817" y="620688"/>
            <a:ext cx="4256294"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خيارات نقطة البيع</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ectangle 4"/>
          <p:cNvSpPr/>
          <p:nvPr/>
        </p:nvSpPr>
        <p:spPr>
          <a:xfrm>
            <a:off x="1115616" y="1916832"/>
            <a:ext cx="6696744" cy="1477328"/>
          </a:xfrm>
          <a:prstGeom prst="rect">
            <a:avLst/>
          </a:prstGeom>
        </p:spPr>
        <p:txBody>
          <a:bodyPr wrap="square">
            <a:spAutoFit/>
          </a:bodyPr>
          <a:lstStyle/>
          <a:p>
            <a:pPr algn="r" rtl="1"/>
            <a:r>
              <a:rPr lang="ar-LB" dirty="0"/>
              <a:t>تستخدم خيارات نقطة البيع للتحكم بالأقسام التي سيتم العمل عليها من خلال نافذة نقطة البيع </a:t>
            </a:r>
          </a:p>
          <a:p>
            <a:pPr algn="r" rtl="1"/>
            <a:r>
              <a:rPr lang="ar-LB" dirty="0"/>
              <a:t>ولإضافة مادة غير معرّفة في البرنامج كما ويمكن التحكم بإعدادات شاشة الزبون و إعدادات درج الصندوق في حال تم ربط صندوق معين </a:t>
            </a:r>
            <a:r>
              <a:rPr lang="ar-LB" dirty="0" smtClean="0"/>
              <a:t>بالبرنامج</a:t>
            </a:r>
            <a:r>
              <a:rPr lang="ar-SA" dirty="0" smtClean="0"/>
              <a:t> </a:t>
            </a:r>
            <a:r>
              <a:rPr lang="ar-LB" dirty="0" smtClean="0"/>
              <a:t>وتحديد </a:t>
            </a:r>
            <a:r>
              <a:rPr lang="ar-LB" dirty="0"/>
              <a:t>فئات العملة الأساسية وغيرها من العملات التي تم تعريفها سابقاً في البرنامج كما و يمكن تحديد محطة نقطة البيع.</a:t>
            </a:r>
          </a:p>
        </p:txBody>
      </p:sp>
      <p:sp>
        <p:nvSpPr>
          <p:cNvPr id="6" name="AutoShape 2" descr="mk:@MSITStore:C:\Program%20Files%20(x86)\Al-Manara%20Accounting\Bin\hlp\arb\mnrAcc.chm::/html/img/PosOptions.jpg"/>
          <p:cNvSpPr>
            <a:spLocks noChangeAspect="1" noChangeArrowheads="1"/>
          </p:cNvSpPr>
          <p:nvPr/>
        </p:nvSpPr>
        <p:spPr bwMode="auto">
          <a:xfrm>
            <a:off x="63500" y="-136525"/>
            <a:ext cx="3648075" cy="2486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 y="3543300"/>
            <a:ext cx="4864100" cy="3314700"/>
          </a:xfrm>
          <a:prstGeom prst="rect">
            <a:avLst/>
          </a:prstGeom>
        </p:spPr>
      </p:pic>
    </p:spTree>
    <p:extLst>
      <p:ext uri="{BB962C8B-B14F-4D97-AF65-F5344CB8AC3E}">
        <p14:creationId xmlns:p14="http://schemas.microsoft.com/office/powerpoint/2010/main" val="104626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8356" y="159023"/>
            <a:ext cx="4256294"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خيارات نقطة البيع</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810" y="4797152"/>
            <a:ext cx="5092700" cy="1663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160" y="1365844"/>
            <a:ext cx="4243423" cy="32520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91" y="1365844"/>
            <a:ext cx="4434652" cy="3252078"/>
          </a:xfrm>
          <a:prstGeom prst="rect">
            <a:avLst/>
          </a:prstGeom>
        </p:spPr>
      </p:pic>
    </p:spTree>
    <p:extLst>
      <p:ext uri="{BB962C8B-B14F-4D97-AF65-F5344CB8AC3E}">
        <p14:creationId xmlns:p14="http://schemas.microsoft.com/office/powerpoint/2010/main" val="20100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8356" y="159023"/>
            <a:ext cx="4256294"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خيارات نقطة البيع</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68760"/>
            <a:ext cx="4864100" cy="3378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077072"/>
            <a:ext cx="4876800" cy="2616200"/>
          </a:xfrm>
          <a:prstGeom prst="rect">
            <a:avLst/>
          </a:prstGeom>
        </p:spPr>
      </p:pic>
    </p:spTree>
    <p:extLst>
      <p:ext uri="{BB962C8B-B14F-4D97-AF65-F5344CB8AC3E}">
        <p14:creationId xmlns:p14="http://schemas.microsoft.com/office/powerpoint/2010/main" val="3304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7860"/>
            <a:ext cx="9144000" cy="5130140"/>
          </a:xfrm>
          <a:prstGeom prst="rect">
            <a:avLst/>
          </a:prstGeom>
        </p:spPr>
      </p:pic>
      <p:sp>
        <p:nvSpPr>
          <p:cNvPr id="5" name="Rectangle 4"/>
          <p:cNvSpPr/>
          <p:nvPr/>
        </p:nvSpPr>
        <p:spPr>
          <a:xfrm>
            <a:off x="2736897" y="159023"/>
            <a:ext cx="3679212"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نافذة نقطة البيع</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225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7498" y="159023"/>
            <a:ext cx="5178021"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ملحقات الأجهزة الكفيّة</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ectangle 4"/>
          <p:cNvSpPr/>
          <p:nvPr/>
        </p:nvSpPr>
        <p:spPr>
          <a:xfrm>
            <a:off x="3059832" y="1844824"/>
            <a:ext cx="5022304" cy="2308324"/>
          </a:xfrm>
          <a:prstGeom prst="rect">
            <a:avLst/>
          </a:prstGeom>
        </p:spPr>
        <p:txBody>
          <a:bodyPr wrap="square">
            <a:spAutoFit/>
          </a:bodyPr>
          <a:lstStyle/>
          <a:p>
            <a:pPr algn="r" rtl="1"/>
            <a:r>
              <a:rPr lang="ar-LB" b="1" dirty="0">
                <a:latin typeface="Times New Roman" pitchFamily="18" charset="0"/>
                <a:cs typeface="Times New Roman" pitchFamily="18" charset="0"/>
              </a:rPr>
              <a:t>تتضمن نافذة ملحقات الأجهزة الكفية العديد من البطاقات وهي</a:t>
            </a:r>
            <a:r>
              <a:rPr lang="ar-LB" b="1" dirty="0" smtClean="0">
                <a:latin typeface="Times New Roman" pitchFamily="18" charset="0"/>
                <a:cs typeface="Times New Roman" pitchFamily="18" charset="0"/>
              </a:rPr>
              <a:t>:</a:t>
            </a:r>
            <a:endParaRPr lang="ar-SA" b="1" dirty="0" smtClean="0">
              <a:latin typeface="Times New Roman" pitchFamily="18" charset="0"/>
              <a:cs typeface="Times New Roman" pitchFamily="18" charset="0"/>
            </a:endParaRPr>
          </a:p>
          <a:p>
            <a:pPr algn="r" rtl="1"/>
            <a:endParaRPr lang="ar-LB" b="1" dirty="0">
              <a:latin typeface="Times New Roman" pitchFamily="18" charset="0"/>
              <a:cs typeface="Times New Roman" pitchFamily="18" charset="0"/>
            </a:endParaRPr>
          </a:p>
          <a:p>
            <a:pPr algn="r" rtl="1"/>
            <a:r>
              <a:rPr lang="ar-LB" b="1" dirty="0">
                <a:latin typeface="Times New Roman" pitchFamily="18" charset="0"/>
                <a:cs typeface="Times New Roman" pitchFamily="18" charset="0"/>
              </a:rPr>
              <a:t>- </a:t>
            </a:r>
            <a:r>
              <a:rPr lang="ar-LB" b="1" dirty="0">
                <a:latin typeface="Times New Roman" pitchFamily="18" charset="0"/>
                <a:cs typeface="Times New Roman" pitchFamily="18" charset="0"/>
                <a:hlinkClick r:id="rId2" action="ppaction://hlinkfile"/>
              </a:rPr>
              <a:t>بطاقة خيارات الجهاز الكفي</a:t>
            </a:r>
            <a:endParaRPr lang="ar-LB" b="1" dirty="0">
              <a:latin typeface="Times New Roman" pitchFamily="18" charset="0"/>
              <a:cs typeface="Times New Roman" pitchFamily="18" charset="0"/>
            </a:endParaRPr>
          </a:p>
          <a:p>
            <a:pPr algn="r" rtl="1"/>
            <a:r>
              <a:rPr lang="ar-LB" b="1" dirty="0">
                <a:latin typeface="Times New Roman" pitchFamily="18" charset="0"/>
                <a:cs typeface="Times New Roman" pitchFamily="18" charset="0"/>
              </a:rPr>
              <a:t>- ب</a:t>
            </a:r>
            <a:r>
              <a:rPr lang="ar-LB" b="1" dirty="0">
                <a:latin typeface="Times New Roman" pitchFamily="18" charset="0"/>
                <a:cs typeface="Times New Roman" pitchFamily="18" charset="0"/>
                <a:hlinkClick r:id="rId3" action="ppaction://hlinkfile"/>
              </a:rPr>
              <a:t>طاقة ملاحظة تمييزية</a:t>
            </a:r>
            <a:endParaRPr lang="ar-LB" b="1" dirty="0">
              <a:latin typeface="Times New Roman" pitchFamily="18" charset="0"/>
              <a:cs typeface="Times New Roman" pitchFamily="18" charset="0"/>
            </a:endParaRPr>
          </a:p>
          <a:p>
            <a:pPr algn="r" rtl="1"/>
            <a:r>
              <a:rPr lang="ar-LB" b="1" dirty="0">
                <a:latin typeface="Times New Roman" pitchFamily="18" charset="0"/>
                <a:cs typeface="Times New Roman" pitchFamily="18" charset="0"/>
              </a:rPr>
              <a:t>- </a:t>
            </a:r>
            <a:r>
              <a:rPr lang="ar-LB" b="1" dirty="0">
                <a:latin typeface="Times New Roman" pitchFamily="18" charset="0"/>
                <a:cs typeface="Times New Roman" pitchFamily="18" charset="0"/>
                <a:hlinkClick r:id="rId4" action="ppaction://hlinkfile"/>
              </a:rPr>
              <a:t>بطاقة مستخدمي الجهاز الكفي</a:t>
            </a:r>
            <a:endParaRPr lang="ar-LB" b="1" dirty="0">
              <a:latin typeface="Times New Roman" pitchFamily="18" charset="0"/>
              <a:cs typeface="Times New Roman" pitchFamily="18" charset="0"/>
            </a:endParaRPr>
          </a:p>
          <a:p>
            <a:pPr algn="r" rtl="1"/>
            <a:r>
              <a:rPr lang="ar-LB" b="1" dirty="0">
                <a:latin typeface="Times New Roman" pitchFamily="18" charset="0"/>
                <a:cs typeface="Times New Roman" pitchFamily="18" charset="0"/>
              </a:rPr>
              <a:t>- </a:t>
            </a:r>
            <a:r>
              <a:rPr lang="ar-LB" b="1" dirty="0">
                <a:latin typeface="Times New Roman" pitchFamily="18" charset="0"/>
                <a:cs typeface="Times New Roman" pitchFamily="18" charset="0"/>
                <a:hlinkClick r:id="rId5" action="ppaction://hlinkfile"/>
              </a:rPr>
              <a:t>تصدير ملفات نقطة بيع</a:t>
            </a:r>
            <a:endParaRPr lang="ar-LB" b="1" dirty="0">
              <a:latin typeface="Times New Roman" pitchFamily="18" charset="0"/>
              <a:cs typeface="Times New Roman" pitchFamily="18" charset="0"/>
            </a:endParaRPr>
          </a:p>
          <a:p>
            <a:pPr algn="r" rtl="1"/>
            <a:r>
              <a:rPr lang="ar-LB" b="1" dirty="0">
                <a:latin typeface="Times New Roman" pitchFamily="18" charset="0"/>
                <a:cs typeface="Times New Roman" pitchFamily="18" charset="0"/>
              </a:rPr>
              <a:t>- </a:t>
            </a:r>
            <a:r>
              <a:rPr lang="ar-LB" b="1" dirty="0">
                <a:latin typeface="Times New Roman" pitchFamily="18" charset="0"/>
                <a:cs typeface="Times New Roman" pitchFamily="18" charset="0"/>
                <a:hlinkClick r:id="rId6" action="ppaction://hlinkfile"/>
              </a:rPr>
              <a:t>الإتصال مع الطرفيات</a:t>
            </a:r>
            <a:endParaRPr lang="ar-LB" b="1" dirty="0">
              <a:latin typeface="Times New Roman" pitchFamily="18" charset="0"/>
              <a:cs typeface="Times New Roman" pitchFamily="18" charset="0"/>
            </a:endParaRPr>
          </a:p>
          <a:p>
            <a:pPr algn="r" rtl="1"/>
            <a:r>
              <a:rPr lang="ar-LB" b="1" dirty="0">
                <a:latin typeface="Times New Roman" pitchFamily="18" charset="0"/>
                <a:cs typeface="Times New Roman" pitchFamily="18" charset="0"/>
              </a:rPr>
              <a:t> </a:t>
            </a:r>
            <a:endParaRPr lang="ar-LB"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7997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gtEl>
                                        <p:attrNameLst>
                                          <p:attrName>ppt_x</p:attrName>
                                          <p:attrName>ppt_y</p:attrName>
                                        </p:attrNameLst>
                                      </p:cBhvr>
                                    </p:animMotion>
                                    <p:animRot by="1500000">
                                      <p:cBhvr>
                                        <p:cTn id="12" dur="125" fill="hold">
                                          <p:stCondLst>
                                            <p:cond delay="0"/>
                                          </p:stCondLst>
                                        </p:cTn>
                                        <p:tgtEl>
                                          <p:spTgt spid="5"/>
                                        </p:tgtEl>
                                        <p:attrNameLst>
                                          <p:attrName>r</p:attrName>
                                        </p:attrNameLst>
                                      </p:cBhvr>
                                    </p:animRot>
                                    <p:animRot by="-1500000">
                                      <p:cBhvr>
                                        <p:cTn id="13" dur="125" fill="hold">
                                          <p:stCondLst>
                                            <p:cond delay="125"/>
                                          </p:stCondLst>
                                        </p:cTn>
                                        <p:tgtEl>
                                          <p:spTgt spid="5"/>
                                        </p:tgtEl>
                                        <p:attrNameLst>
                                          <p:attrName>r</p:attrName>
                                        </p:attrNameLst>
                                      </p:cBhvr>
                                    </p:animRot>
                                    <p:animRot by="-1500000">
                                      <p:cBhvr>
                                        <p:cTn id="14" dur="125" fill="hold">
                                          <p:stCondLst>
                                            <p:cond delay="250"/>
                                          </p:stCondLst>
                                        </p:cTn>
                                        <p:tgtEl>
                                          <p:spTgt spid="5"/>
                                        </p:tgtEl>
                                        <p:attrNameLst>
                                          <p:attrName>r</p:attrName>
                                        </p:attrNameLst>
                                      </p:cBhvr>
                                    </p:animRot>
                                    <p:animRot by="1500000">
                                      <p:cBhvr>
                                        <p:cTn id="15"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7498" y="159023"/>
            <a:ext cx="5178021"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ملحقات الأجهزة الكفيّة</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5446138" y="1453952"/>
            <a:ext cx="3438762" cy="523220"/>
          </a:xfrm>
          <a:prstGeom prst="rect">
            <a:avLst/>
          </a:prstGeom>
          <a:noFill/>
        </p:spPr>
        <p:txBody>
          <a:bodyPr wrap="none" lIns="91440" tIns="45720" rIns="91440" bIns="45720">
            <a:spAutoFit/>
          </a:bodyPr>
          <a:lstStyle/>
          <a:p>
            <a:pPr algn="ctr"/>
            <a:r>
              <a:rPr lang="ar-SA"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بطاقة خيارات الجهاز الكفي:</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775"/>
            <a:ext cx="4635500" cy="5588000"/>
          </a:xfrm>
          <a:prstGeom prst="rect">
            <a:avLst/>
          </a:prstGeom>
        </p:spPr>
      </p:pic>
      <p:sp>
        <p:nvSpPr>
          <p:cNvPr id="13" name="Rounded Rectangle 12"/>
          <p:cNvSpPr/>
          <p:nvPr/>
        </p:nvSpPr>
        <p:spPr>
          <a:xfrm>
            <a:off x="5364088" y="2636912"/>
            <a:ext cx="3096344"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1600" dirty="0">
                <a:latin typeface="Times New Roman" pitchFamily="18" charset="0"/>
                <a:cs typeface="Times New Roman" pitchFamily="18" charset="0"/>
              </a:rPr>
              <a:t>تستخدم بطاقة إعدادات الجهاز الكفي لتعريف الجهاز المراد ربطه بالبرنامج من خلال إعدادات خاصة به</a:t>
            </a:r>
          </a:p>
          <a:p>
            <a:pPr algn="r" rtl="1"/>
            <a:r>
              <a:rPr lang="ar-LB" sz="1600" dirty="0">
                <a:latin typeface="Times New Roman" pitchFamily="18" charset="0"/>
                <a:cs typeface="Times New Roman" pitchFamily="18" charset="0"/>
              </a:rPr>
              <a:t> بعض الإعدادات التي سيتم إدخالها تكون حسب رغبة المستخدم و بعضها يكون مرتبط ب </a:t>
            </a:r>
            <a:r>
              <a:rPr lang="en-US" sz="1600" dirty="0">
                <a:latin typeface="Times New Roman" pitchFamily="18" charset="0"/>
                <a:cs typeface="Times New Roman" pitchFamily="18" charset="0"/>
              </a:rPr>
              <a:t>server </a:t>
            </a:r>
            <a:r>
              <a:rPr lang="ar-LB" sz="1600" dirty="0">
                <a:latin typeface="Times New Roman" pitchFamily="18" charset="0"/>
                <a:cs typeface="Times New Roman" pitchFamily="18" charset="0"/>
              </a:rPr>
              <a:t>أو بالجهاز الكفي المراد تعريفه. حيث يتم تعريف الجهاز الكفي من خلال تحديد هذه الإعدادات في البطاقة ليصبح بالإمكان الإتصال به من خلال البرنامج.</a:t>
            </a:r>
          </a:p>
          <a:p>
            <a:pPr algn="r" rtl="1"/>
            <a:r>
              <a:rPr lang="ar-LB" sz="1600" dirty="0">
                <a:latin typeface="Times New Roman" pitchFamily="18" charset="0"/>
                <a:cs typeface="Times New Roman" pitchFamily="18" charset="0"/>
              </a:rPr>
              <a:t> </a:t>
            </a:r>
          </a:p>
          <a:p>
            <a:pPr algn="ctr" rtl="1"/>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1157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7848872" cy="5355312"/>
          </a:xfrm>
          <a:prstGeom prst="rect">
            <a:avLst/>
          </a:prstGeom>
        </p:spPr>
        <p:txBody>
          <a:bodyPr wrap="square">
            <a:spAutoFit/>
          </a:bodyPr>
          <a:lstStyle/>
          <a:p>
            <a:pPr algn="r" rtl="1"/>
            <a:r>
              <a:rPr lang="ar-LB" dirty="0" smtClean="0"/>
              <a:t>يتضمن برنامج المنارة للمحاسبة والمستودعات نظام </a:t>
            </a:r>
            <a:r>
              <a:rPr lang="ar-LB" b="1" dirty="0" smtClean="0"/>
              <a:t>نقاط البيع</a:t>
            </a:r>
            <a:r>
              <a:rPr lang="ar-LB" dirty="0" smtClean="0"/>
              <a:t> الذي يتميز بواجهات بسيطة تضم كل ما يحتاجه المستخدم من أزرار (بيع - شراء -  مرتجع - زبون - حسومات...الخ). مع إمكانية تغيير واجهة العمل حسب رغبة المستخدم أي أن هذا النظام يساهم في تسهيل عمليات البيع كما ويمكن إجراء عمليات الشراء والتبديل ضمن المحالات التجارية أو المطاعم من خلال نافذة نقطة البيع. حيت يمكن للمستخدم العمل ضمن نظام نقطة البيع بسهولة تامة حتى في حال لم يكن لديه الخبرة الكافية في البرنامج ويمكن إجراء العديد من العمليات كتسديد دفعات أو تبديل بضاعة وغيرها من العمليات الحسابية </a:t>
            </a:r>
          </a:p>
          <a:p>
            <a:pPr algn="r" rtl="1"/>
            <a:r>
              <a:rPr lang="ar-LB" dirty="0" smtClean="0"/>
              <a:t> كما و يساعد نظام نقطة بيع في تسريع عملية البيع ضمن المطعم أو المحل التجاري ويتميز بنظام الأندرويد الذي يسهل اتصال جميع العاملين في المطعم أو المحل التجاري ببعضهم البعض.</a:t>
            </a:r>
          </a:p>
          <a:p>
            <a:pPr algn="r" rtl="1"/>
            <a:r>
              <a:rPr lang="ar-LB" b="1" dirty="0" smtClean="0">
                <a:effectLst/>
              </a:rPr>
              <a:t>يتضمن نظام نقطة بيع:</a:t>
            </a:r>
            <a:endParaRPr lang="ar-LB" dirty="0" smtClean="0">
              <a:effectLst/>
            </a:endParaRPr>
          </a:p>
          <a:p>
            <a:pPr algn="r" rtl="1"/>
            <a:r>
              <a:rPr lang="ar-LB" b="1" dirty="0" smtClean="0">
                <a:effectLst/>
              </a:rPr>
              <a:t> نقطة البيع:</a:t>
            </a:r>
            <a:r>
              <a:rPr lang="ar-LB" dirty="0" smtClean="0">
                <a:effectLst/>
              </a:rPr>
              <a:t> وهي النافذة الرئيسية في نظام نقطة البيع ولا يمكن العمل ضمن نافذة نقطة بيع في البرنامج دون تعريف بطاقات نقطة البيع. </a:t>
            </a:r>
          </a:p>
          <a:p>
            <a:pPr algn="r" rtl="1"/>
            <a:r>
              <a:rPr lang="ar-LB" b="1" dirty="0" smtClean="0">
                <a:effectLst/>
              </a:rPr>
              <a:t>بطاقات نقطة البيع:</a:t>
            </a:r>
            <a:r>
              <a:rPr lang="ar-LB" dirty="0" smtClean="0">
                <a:effectLst/>
              </a:rPr>
              <a:t> وهي البطاقات الأساسية في النظام حيث لا يمكن العمل ضمن نافذة نقطة بيع دون تعريف هذه البطاقات. </a:t>
            </a:r>
          </a:p>
          <a:p>
            <a:pPr algn="r" rtl="1"/>
            <a:r>
              <a:rPr lang="ar-LB" b="1" dirty="0" smtClean="0">
                <a:effectLst/>
              </a:rPr>
              <a:t>المطاعم:</a:t>
            </a:r>
            <a:r>
              <a:rPr lang="ar-LB" dirty="0" smtClean="0">
                <a:effectLst/>
              </a:rPr>
              <a:t> تضم العديد من البطاقات الخاصة بالمطاعم كتعريف الطاولات ونافذة تحضير المطبخ وغيرها من البطاقات. </a:t>
            </a:r>
          </a:p>
          <a:p>
            <a:pPr algn="r" rtl="1"/>
            <a:r>
              <a:rPr lang="ar-LB" b="1" dirty="0" smtClean="0">
                <a:effectLst/>
              </a:rPr>
              <a:t>ملحقات الأجهزة الكفية (أندرويد):</a:t>
            </a:r>
            <a:r>
              <a:rPr lang="ar-LB" dirty="0" smtClean="0">
                <a:effectLst/>
              </a:rPr>
              <a:t> وهو نظام حديث يستفاد منه في ربط العديد من الموظفين ضمن المطعم الواحد أو المحل التجاري مع بعضهم البعض. </a:t>
            </a:r>
          </a:p>
          <a:p>
            <a:pPr algn="r" rtl="1"/>
            <a:r>
              <a:rPr lang="ar-LB" b="1" dirty="0" smtClean="0">
                <a:effectLst/>
              </a:rPr>
              <a:t>خيارات نقطة بيع:</a:t>
            </a:r>
            <a:r>
              <a:rPr lang="ar-LB" dirty="0" smtClean="0">
                <a:effectLst/>
              </a:rPr>
              <a:t> وهي نافذة تستخدم لتحديد العديد من الخيارات الخاصة بنافذة نقطة البيع المراد العمل عليها كتحديد محطة العمل الحالية وغيرها من الإعدادات. </a:t>
            </a:r>
            <a:endParaRPr lang="ar-LB" dirty="0">
              <a:effectLst/>
            </a:endParaRPr>
          </a:p>
        </p:txBody>
      </p:sp>
    </p:spTree>
    <p:extLst>
      <p:ext uri="{BB962C8B-B14F-4D97-AF65-F5344CB8AC3E}">
        <p14:creationId xmlns:p14="http://schemas.microsoft.com/office/powerpoint/2010/main" val="398401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036" y="3924300"/>
            <a:ext cx="3467100" cy="29337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 y="1222300"/>
            <a:ext cx="5181600" cy="2806700"/>
          </a:xfrm>
          <a:prstGeom prst="rect">
            <a:avLst/>
          </a:prstGeom>
        </p:spPr>
      </p:pic>
      <p:sp>
        <p:nvSpPr>
          <p:cNvPr id="9" name="Rectangle 8"/>
          <p:cNvSpPr/>
          <p:nvPr/>
        </p:nvSpPr>
        <p:spPr>
          <a:xfrm>
            <a:off x="1987498" y="159023"/>
            <a:ext cx="5178021"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ملحقات الأجهزة الكفيّة</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Snip Diagonal Corner Rectangle 9"/>
          <p:cNvSpPr/>
          <p:nvPr/>
        </p:nvSpPr>
        <p:spPr>
          <a:xfrm>
            <a:off x="5401323" y="1340768"/>
            <a:ext cx="3528392" cy="216024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1400" dirty="0">
                <a:latin typeface="Times New Roman" pitchFamily="18" charset="0"/>
                <a:cs typeface="Times New Roman" pitchFamily="18" charset="0"/>
              </a:rPr>
              <a:t>تستخدم هذه البطاقة لتسجيل ملاحظة تمييزية لمادة معينة يتم اختيارها حيث تكون هذه الملاحظة حسب رغبة الزبون ويستفاد منها </a:t>
            </a:r>
          </a:p>
          <a:p>
            <a:pPr algn="r" rtl="1"/>
            <a:r>
              <a:rPr lang="ar-LB" sz="1400" dirty="0">
                <a:latin typeface="Times New Roman" pitchFamily="18" charset="0"/>
                <a:cs typeface="Times New Roman" pitchFamily="18" charset="0"/>
              </a:rPr>
              <a:t>في تسهيل التواصل بين العاملين في المطعم الواحد حيث يتم من خلالها إعلام العامل على تحضير الطلب بضرورة تنفيذ الملاحظة والسعر الذي </a:t>
            </a:r>
          </a:p>
          <a:p>
            <a:pPr algn="r" rtl="1"/>
            <a:r>
              <a:rPr lang="ar-LB" sz="1400" dirty="0">
                <a:latin typeface="Times New Roman" pitchFamily="18" charset="0"/>
                <a:cs typeface="Times New Roman" pitchFamily="18" charset="0"/>
              </a:rPr>
              <a:t>سيضاف إلى سعر المادة نتيجة لهذه الملاحظة وذلك لتلبية رغبات الزبائن</a:t>
            </a:r>
            <a:r>
              <a:rPr lang="ar-LB" sz="1400" dirty="0" smtClean="0">
                <a:latin typeface="Times New Roman" pitchFamily="18" charset="0"/>
                <a:cs typeface="Times New Roman" pitchFamily="18" charset="0"/>
              </a:rPr>
              <a:t>.</a:t>
            </a:r>
            <a:endParaRPr lang="ar-LB" sz="1400" dirty="0">
              <a:latin typeface="Times New Roman" pitchFamily="18" charset="0"/>
              <a:cs typeface="Times New Roman" pitchFamily="18" charset="0"/>
            </a:endParaRPr>
          </a:p>
        </p:txBody>
      </p:sp>
      <p:sp>
        <p:nvSpPr>
          <p:cNvPr id="11" name="Snip Diagonal Corner Rectangle 10"/>
          <p:cNvSpPr/>
          <p:nvPr/>
        </p:nvSpPr>
        <p:spPr>
          <a:xfrm>
            <a:off x="454795" y="4365104"/>
            <a:ext cx="4292007" cy="216024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latin typeface="Times New Roman" pitchFamily="18" charset="0"/>
                <a:cs typeface="Times New Roman" pitchFamily="18" charset="0"/>
              </a:rPr>
              <a:t>تستخدم هذه البطاقة لتحديد المستخدمين الذين لديهم الصلاحية باستخدام الجهاز الكفي</a:t>
            </a:r>
            <a:endParaRPr lang="en-US" dirty="0">
              <a:latin typeface="Times New Roman" pitchFamily="18" charset="0"/>
              <a:cs typeface="Times New Roman" pitchFamily="18" charset="0"/>
            </a:endParaRPr>
          </a:p>
        </p:txBody>
      </p:sp>
      <p:sp>
        <p:nvSpPr>
          <p:cNvPr id="12" name="Down Arrow 11"/>
          <p:cNvSpPr/>
          <p:nvPr/>
        </p:nvSpPr>
        <p:spPr>
          <a:xfrm rot="5400000">
            <a:off x="4986046" y="2294874"/>
            <a:ext cx="396044" cy="720080"/>
          </a:xfrm>
          <a:prstGeom prst="downArrow">
            <a:avLst>
              <a:gd name="adj1" fmla="val 50000"/>
              <a:gd name="adj2" fmla="val 58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4908820" y="5031110"/>
            <a:ext cx="396044" cy="720080"/>
          </a:xfrm>
          <a:prstGeom prst="downArrow">
            <a:avLst>
              <a:gd name="adj1" fmla="val 50000"/>
              <a:gd name="adj2" fmla="val 58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8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2352"/>
            <a:ext cx="4427984" cy="22657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025839"/>
            <a:ext cx="4680640" cy="17493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75200"/>
            <a:ext cx="5397500" cy="2082800"/>
          </a:xfrm>
          <a:prstGeom prst="rect">
            <a:avLst/>
          </a:prstGeom>
        </p:spPr>
      </p:pic>
      <p:sp>
        <p:nvSpPr>
          <p:cNvPr id="7" name="Rectangle 6"/>
          <p:cNvSpPr/>
          <p:nvPr/>
        </p:nvSpPr>
        <p:spPr>
          <a:xfrm>
            <a:off x="1987498" y="159023"/>
            <a:ext cx="5178021"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ملحقات الأجهزة الكفيّة</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Down Arrow 7"/>
          <p:cNvSpPr/>
          <p:nvPr/>
        </p:nvSpPr>
        <p:spPr>
          <a:xfrm rot="18334315">
            <a:off x="3869011" y="2933287"/>
            <a:ext cx="252028" cy="932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3924578" flipV="1">
            <a:off x="4025207" y="4247493"/>
            <a:ext cx="294970" cy="708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0032" y="1268760"/>
            <a:ext cx="331236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1400" dirty="0">
                <a:latin typeface="Times New Roman" pitchFamily="18" charset="0"/>
                <a:cs typeface="Times New Roman" pitchFamily="18" charset="0"/>
              </a:rPr>
              <a:t>تستخدم نافذة تصدير ملفات نقطة بيع لتصدير البيانات من نقطة البيع إلى الجهاز الكفي </a:t>
            </a:r>
            <a:r>
              <a:rPr lang="ar-LB" sz="1400" dirty="0" smtClean="0">
                <a:latin typeface="Times New Roman" pitchFamily="18" charset="0"/>
                <a:cs typeface="Times New Roman" pitchFamily="18" charset="0"/>
              </a:rPr>
              <a:t>الذي </a:t>
            </a:r>
            <a:r>
              <a:rPr lang="ar-LB" sz="1400" dirty="0">
                <a:latin typeface="Times New Roman" pitchFamily="18" charset="0"/>
                <a:cs typeface="Times New Roman" pitchFamily="18" charset="0"/>
              </a:rPr>
              <a:t>تم ربطه مع محطة نقطة البيع الذي سيتم تحديدها خلال النافذة</a:t>
            </a:r>
            <a:r>
              <a:rPr lang="ar-LB" sz="1400" dirty="0" smtClean="0">
                <a:latin typeface="Times New Roman" pitchFamily="18" charset="0"/>
                <a:cs typeface="Times New Roman" pitchFamily="18" charset="0"/>
              </a:rPr>
              <a:t>.</a:t>
            </a:r>
            <a:endParaRPr lang="ar-LB" sz="1400" dirty="0">
              <a:latin typeface="Times New Roman" pitchFamily="18" charset="0"/>
              <a:cs typeface="Times New Roman" pitchFamily="18" charset="0"/>
            </a:endParaRPr>
          </a:p>
        </p:txBody>
      </p:sp>
      <p:sp>
        <p:nvSpPr>
          <p:cNvPr id="11" name="Oval 10"/>
          <p:cNvSpPr/>
          <p:nvPr/>
        </p:nvSpPr>
        <p:spPr>
          <a:xfrm>
            <a:off x="395536" y="3501007"/>
            <a:ext cx="3146885" cy="1100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smtClean="0">
                <a:latin typeface="Times New Roman" pitchFamily="18" charset="0"/>
                <a:cs typeface="Times New Roman" pitchFamily="18" charset="0"/>
              </a:rPr>
              <a:t>من خلال </a:t>
            </a:r>
            <a:r>
              <a:rPr lang="ar-LB" sz="1600" dirty="0" smtClean="0">
                <a:latin typeface="Times New Roman" pitchFamily="18" charset="0"/>
                <a:cs typeface="Times New Roman" pitchFamily="18" charset="0"/>
              </a:rPr>
              <a:t>هذه </a:t>
            </a:r>
            <a:r>
              <a:rPr lang="ar-LB" sz="1600" dirty="0">
                <a:latin typeface="Times New Roman" pitchFamily="18" charset="0"/>
                <a:cs typeface="Times New Roman" pitchFamily="18" charset="0"/>
              </a:rPr>
              <a:t>النافذة </a:t>
            </a:r>
            <a:r>
              <a:rPr lang="ar-SA" sz="1600" dirty="0" smtClean="0">
                <a:latin typeface="Times New Roman" pitchFamily="18" charset="0"/>
                <a:cs typeface="Times New Roman" pitchFamily="18" charset="0"/>
              </a:rPr>
              <a:t>يتم ال</a:t>
            </a:r>
            <a:r>
              <a:rPr lang="ar-LB" sz="1600" dirty="0" smtClean="0">
                <a:latin typeface="Times New Roman" pitchFamily="18" charset="0"/>
                <a:cs typeface="Times New Roman" pitchFamily="18" charset="0"/>
              </a:rPr>
              <a:t>بدء </a:t>
            </a:r>
            <a:r>
              <a:rPr lang="ar-SA" sz="1600" dirty="0" smtClean="0">
                <a:latin typeface="Times New Roman" pitchFamily="18" charset="0"/>
                <a:cs typeface="Times New Roman" pitchFamily="18" charset="0"/>
              </a:rPr>
              <a:t>ب</a:t>
            </a:r>
            <a:r>
              <a:rPr lang="ar-LB" sz="1600" dirty="0" smtClean="0">
                <a:latin typeface="Times New Roman" pitchFamily="18" charset="0"/>
                <a:cs typeface="Times New Roman" pitchFamily="18" charset="0"/>
              </a:rPr>
              <a:t>الإتصال </a:t>
            </a:r>
            <a:r>
              <a:rPr lang="ar-LB" sz="1600" dirty="0">
                <a:latin typeface="Times New Roman" pitchFamily="18" charset="0"/>
                <a:cs typeface="Times New Roman" pitchFamily="18" charset="0"/>
              </a:rPr>
              <a:t>مع الأجهزة الكفية بعد تصدير ملفات نقطة البيع التي يتم العمل عليها.</a:t>
            </a:r>
            <a:endParaRPr lang="en-US" sz="1600" dirty="0">
              <a:latin typeface="Times New Roman" pitchFamily="18" charset="0"/>
              <a:cs typeface="Times New Roman" pitchFamily="18" charset="0"/>
            </a:endParaRPr>
          </a:p>
        </p:txBody>
      </p:sp>
      <p:sp>
        <p:nvSpPr>
          <p:cNvPr id="12" name="Oval 11"/>
          <p:cNvSpPr/>
          <p:nvPr/>
        </p:nvSpPr>
        <p:spPr>
          <a:xfrm>
            <a:off x="5652120" y="4935527"/>
            <a:ext cx="3096344" cy="1805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1400" dirty="0" err="1">
                <a:latin typeface="Times New Roman" pitchFamily="18" charset="0"/>
                <a:cs typeface="Times New Roman" pitchFamily="18" charset="0"/>
              </a:rPr>
              <a:t>يتم</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من</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خلال</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هذه</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العملية</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ربط</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الجهاز</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الكفي</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الذي</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تم</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تعريفه</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سابقاً</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في</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بطاقة</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إعدادات</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الجهاز</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الكفي</a:t>
            </a:r>
            <a:endParaRPr lang="fr-FR" sz="1400" dirty="0">
              <a:latin typeface="Times New Roman" pitchFamily="18" charset="0"/>
              <a:cs typeface="Times New Roman" pitchFamily="18" charset="0"/>
            </a:endParaRPr>
          </a:p>
          <a:p>
            <a:pPr algn="r" rtl="1"/>
            <a:r>
              <a:rPr lang="fr-FR" sz="1400" dirty="0" err="1">
                <a:latin typeface="Times New Roman" pitchFamily="18" charset="0"/>
                <a:cs typeface="Times New Roman" pitchFamily="18" charset="0"/>
              </a:rPr>
              <a:t>ويصبح</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من</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الممكن</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العمل</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على</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الجهاز</a:t>
            </a:r>
            <a:r>
              <a:rPr lang="fr-FR" sz="1400" dirty="0">
                <a:latin typeface="Times New Roman" pitchFamily="18" charset="0"/>
                <a:cs typeface="Times New Roman" pitchFamily="18" charset="0"/>
              </a:rPr>
              <a:t> </a:t>
            </a:r>
            <a:r>
              <a:rPr lang="fr-FR" sz="1400" dirty="0" err="1">
                <a:latin typeface="Times New Roman" pitchFamily="18" charset="0"/>
                <a:cs typeface="Times New Roman" pitchFamily="18" charset="0"/>
              </a:rPr>
              <a:t>الكفي</a:t>
            </a:r>
            <a:r>
              <a:rPr lang="fr-FR" sz="1400" dirty="0">
                <a:latin typeface="Times New Roman" pitchFamily="18" charset="0"/>
                <a:cs typeface="Times New Roman" pitchFamily="18" charset="0"/>
              </a:rPr>
              <a:t> </a:t>
            </a:r>
            <a:r>
              <a:rPr lang="ar-SA" sz="1400" dirty="0" smtClean="0">
                <a:latin typeface="Times New Roman" pitchFamily="18" charset="0"/>
                <a:cs typeface="Times New Roman" pitchFamily="18" charset="0"/>
              </a:rPr>
              <a:t>(</a:t>
            </a:r>
            <a:r>
              <a:rPr lang="fr-FR" sz="1400" dirty="0" err="1" smtClean="0">
                <a:latin typeface="Times New Roman" pitchFamily="18" charset="0"/>
                <a:cs typeface="Times New Roman" pitchFamily="18" charset="0"/>
              </a:rPr>
              <a:t>نظام</a:t>
            </a:r>
            <a:r>
              <a:rPr lang="fr-FR" sz="1400" dirty="0" smtClean="0">
                <a:latin typeface="Times New Roman" pitchFamily="18" charset="0"/>
                <a:cs typeface="Times New Roman" pitchFamily="18" charset="0"/>
              </a:rPr>
              <a:t> </a:t>
            </a:r>
            <a:r>
              <a:rPr lang="fr-FR" sz="1400" dirty="0" err="1" smtClean="0">
                <a:latin typeface="Times New Roman" pitchFamily="18" charset="0"/>
                <a:cs typeface="Times New Roman" pitchFamily="18" charset="0"/>
              </a:rPr>
              <a:t>الأندرويد</a:t>
            </a:r>
            <a:r>
              <a:rPr lang="ar-SA" sz="1400" dirty="0" smtClean="0">
                <a:latin typeface="Times New Roman" pitchFamily="18" charset="0"/>
                <a:cs typeface="Times New Roman" pitchFamily="18" charset="0"/>
              </a:rPr>
              <a:t>).</a:t>
            </a:r>
            <a:endParaRPr lang="fr-FR" sz="1400" dirty="0">
              <a:latin typeface="Times New Roman" pitchFamily="18" charset="0"/>
              <a:cs typeface="Times New Roman" pitchFamily="18" charset="0"/>
            </a:endParaRPr>
          </a:p>
        </p:txBody>
      </p:sp>
    </p:spTree>
    <p:extLst>
      <p:ext uri="{BB962C8B-B14F-4D97-AF65-F5344CB8AC3E}">
        <p14:creationId xmlns:p14="http://schemas.microsoft.com/office/powerpoint/2010/main" val="29804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64547" y="3006068"/>
            <a:ext cx="1368425" cy="497743"/>
          </a:xfrm>
          <a:prstGeom prst="wedgeRoundRectCallout">
            <a:avLst>
              <a:gd name="adj1" fmla="val 88692"/>
              <a:gd name="adj2" fmla="val -465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600" b="1" dirty="0" smtClean="0">
                <a:solidFill>
                  <a:schemeClr val="accent1">
                    <a:lumMod val="50000"/>
                  </a:schemeClr>
                </a:solidFill>
                <a:latin typeface="Times New Roman" pitchFamily="18" charset="0"/>
                <a:cs typeface="Times New Roman" pitchFamily="18" charset="0"/>
              </a:rPr>
              <a:t>المجموعات</a:t>
            </a:r>
            <a:endParaRPr lang="en-US" sz="1200" dirty="0"/>
          </a:p>
        </p:txBody>
      </p:sp>
      <p:sp>
        <p:nvSpPr>
          <p:cNvPr id="5" name="Rounded Rectangular Callout 4"/>
          <p:cNvSpPr/>
          <p:nvPr/>
        </p:nvSpPr>
        <p:spPr>
          <a:xfrm>
            <a:off x="7452320" y="3340284"/>
            <a:ext cx="1327428" cy="901501"/>
          </a:xfrm>
          <a:prstGeom prst="wedgeRoundRectCallout">
            <a:avLst>
              <a:gd name="adj1" fmla="val -92461"/>
              <a:gd name="adj2" fmla="val -1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200" b="1" dirty="0" smtClean="0">
                <a:solidFill>
                  <a:schemeClr val="accent1">
                    <a:lumMod val="50000"/>
                  </a:schemeClr>
                </a:solidFill>
                <a:latin typeface="Times New Roman" pitchFamily="18" charset="0"/>
                <a:cs typeface="Times New Roman" pitchFamily="18" charset="0"/>
              </a:rPr>
              <a:t>الفاتورة </a:t>
            </a:r>
            <a:endParaRPr lang="en-US" sz="1200" dirty="0">
              <a:latin typeface="Times New Roman" pitchFamily="18" charset="0"/>
              <a:cs typeface="Times New Roman" pitchFamily="18" charset="0"/>
            </a:endParaRPr>
          </a:p>
        </p:txBody>
      </p:sp>
      <p:sp>
        <p:nvSpPr>
          <p:cNvPr id="6" name="Rounded Rectangular Callout 5"/>
          <p:cNvSpPr/>
          <p:nvPr/>
        </p:nvSpPr>
        <p:spPr>
          <a:xfrm>
            <a:off x="1687127" y="5394737"/>
            <a:ext cx="1072872" cy="770567"/>
          </a:xfrm>
          <a:prstGeom prst="wedgeRoundRectCallout">
            <a:avLst>
              <a:gd name="adj1" fmla="val 133045"/>
              <a:gd name="adj2" fmla="val -113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400" b="1" dirty="0" smtClean="0">
                <a:solidFill>
                  <a:schemeClr val="accent1">
                    <a:lumMod val="50000"/>
                  </a:schemeClr>
                </a:solidFill>
                <a:latin typeface="Times New Roman" pitchFamily="18" charset="0"/>
                <a:cs typeface="Times New Roman" pitchFamily="18" charset="0"/>
              </a:rPr>
              <a:t>لتغيير الطاولة</a:t>
            </a:r>
            <a:endParaRPr lang="en-US" sz="1400" dirty="0">
              <a:latin typeface="Times New Roman" pitchFamily="18" charset="0"/>
              <a:cs typeface="Times New Roman" pitchFamily="18" charset="0"/>
            </a:endParaRPr>
          </a:p>
        </p:txBody>
      </p:sp>
      <p:sp>
        <p:nvSpPr>
          <p:cNvPr id="7" name="Rectangle 6"/>
          <p:cNvSpPr/>
          <p:nvPr/>
        </p:nvSpPr>
        <p:spPr>
          <a:xfrm rot="20094505">
            <a:off x="4297006" y="1918938"/>
            <a:ext cx="34101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8" name="Rectangle 7"/>
          <p:cNvSpPr/>
          <p:nvPr/>
        </p:nvSpPr>
        <p:spPr>
          <a:xfrm rot="18084511">
            <a:off x="4139703" y="2103715"/>
            <a:ext cx="331728"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9" name="Rectangle 8"/>
          <p:cNvSpPr/>
          <p:nvPr/>
        </p:nvSpPr>
        <p:spPr>
          <a:xfrm rot="3039226">
            <a:off x="4675591" y="2018342"/>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0" name="Rectangle 9"/>
          <p:cNvSpPr/>
          <p:nvPr/>
        </p:nvSpPr>
        <p:spPr>
          <a:xfrm>
            <a:off x="4551024" y="1897449"/>
            <a:ext cx="263751"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1" name="Rectangle 10"/>
          <p:cNvSpPr/>
          <p:nvPr/>
        </p:nvSpPr>
        <p:spPr>
          <a:xfrm rot="5088026">
            <a:off x="4699668" y="2245302"/>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2" name="Rounded Rectangular Callout 11"/>
          <p:cNvSpPr/>
          <p:nvPr/>
        </p:nvSpPr>
        <p:spPr>
          <a:xfrm>
            <a:off x="1020166" y="1728103"/>
            <a:ext cx="1031554" cy="531792"/>
          </a:xfrm>
          <a:prstGeom prst="wedgeRoundRectCallout">
            <a:avLst>
              <a:gd name="adj1" fmla="val 110063"/>
              <a:gd name="adj2" fmla="val 1286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600" b="1" dirty="0" smtClean="0">
                <a:solidFill>
                  <a:schemeClr val="accent1">
                    <a:lumMod val="50000"/>
                  </a:schemeClr>
                </a:solidFill>
                <a:latin typeface="Times New Roman" pitchFamily="18" charset="0"/>
                <a:cs typeface="Times New Roman" pitchFamily="18" charset="0"/>
              </a:rPr>
              <a:t>المواد</a:t>
            </a:r>
            <a:endParaRPr lang="ar-LB" sz="1200" b="1" dirty="0">
              <a:solidFill>
                <a:schemeClr val="accent1">
                  <a:lumMod val="50000"/>
                </a:schemeClr>
              </a:solidFill>
              <a:latin typeface="Times New Roman" pitchFamily="18" charset="0"/>
              <a:cs typeface="Times New Roman" pitchFamily="18" charset="0"/>
            </a:endParaRPr>
          </a:p>
        </p:txBody>
      </p:sp>
      <p:sp>
        <p:nvSpPr>
          <p:cNvPr id="13" name="Rectangle 12"/>
          <p:cNvSpPr/>
          <p:nvPr/>
        </p:nvSpPr>
        <p:spPr>
          <a:xfrm>
            <a:off x="1547893" y="746919"/>
            <a:ext cx="7466702"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0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latin typeface="Times New Roman" pitchFamily="18" charset="0"/>
                <a:cs typeface="Times New Roman" pitchFamily="18" charset="0"/>
              </a:rPr>
              <a:t>بعد تفعيل نظام نقطة بيع على الجهاز الكفي تظهر نافذة نقطة بيع على الشكل التالي:</a:t>
            </a:r>
            <a:endParaRPr lang="en-US" sz="20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latin typeface="Times New Roman" pitchFamily="18" charset="0"/>
              <a:cs typeface="Times New Roman" pitchFamily="18" charset="0"/>
            </a:endParaRPr>
          </a:p>
        </p:txBody>
      </p:sp>
      <p:sp>
        <p:nvSpPr>
          <p:cNvPr id="14" name="TextBox 20"/>
          <p:cNvSpPr txBox="1">
            <a:spLocks noChangeArrowheads="1"/>
          </p:cNvSpPr>
          <p:nvPr/>
        </p:nvSpPr>
        <p:spPr bwMode="auto">
          <a:xfrm>
            <a:off x="4911720" y="3753049"/>
            <a:ext cx="884416" cy="33855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defPPr>
              <a:defRPr lang="en-US"/>
            </a:defPPr>
            <a:lvl1pPr algn="ctr" eaLnBrk="1" hangingPunct="1">
              <a:defRPr sz="1600" b="1"/>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ar-SA" dirty="0" smtClean="0"/>
              <a:t>المستخدم</a:t>
            </a:r>
            <a:endParaRPr lang="en-US" dirty="0" smtClean="0"/>
          </a:p>
        </p:txBody>
      </p:sp>
      <p:sp>
        <p:nvSpPr>
          <p:cNvPr id="15" name="Rounded Rectangular Callout 14"/>
          <p:cNvSpPr/>
          <p:nvPr/>
        </p:nvSpPr>
        <p:spPr>
          <a:xfrm>
            <a:off x="208837" y="5013176"/>
            <a:ext cx="1122803" cy="792088"/>
          </a:xfrm>
          <a:prstGeom prst="wedgeRoundRectCallout">
            <a:avLst>
              <a:gd name="adj1" fmla="val 189801"/>
              <a:gd name="adj2" fmla="val -54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1400" b="1" dirty="0" smtClean="0">
                <a:solidFill>
                  <a:schemeClr val="accent1">
                    <a:lumMod val="50000"/>
                  </a:schemeClr>
                </a:solidFill>
                <a:latin typeface="Times New Roman" pitchFamily="18" charset="0"/>
                <a:cs typeface="Times New Roman" pitchFamily="18" charset="0"/>
              </a:rPr>
              <a:t>للبحث أو للإضافة</a:t>
            </a:r>
            <a:endParaRPr lang="en-US" sz="1400" dirty="0">
              <a:latin typeface="Times New Roman" pitchFamily="18" charset="0"/>
              <a:cs typeface="Times New Roman" pitchFamily="18" charset="0"/>
            </a:endParaRPr>
          </a:p>
        </p:txBody>
      </p:sp>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2223563" y="2694904"/>
            <a:ext cx="4678367" cy="2192263"/>
          </a:xfrm>
          <a:prstGeom prst="rect">
            <a:avLst/>
          </a:prstGeom>
        </p:spPr>
      </p:pic>
      <p:sp>
        <p:nvSpPr>
          <p:cNvPr id="18" name="Rounded Rectangular Callout 17"/>
          <p:cNvSpPr/>
          <p:nvPr/>
        </p:nvSpPr>
        <p:spPr>
          <a:xfrm>
            <a:off x="2999796" y="5768948"/>
            <a:ext cx="1072872" cy="770567"/>
          </a:xfrm>
          <a:prstGeom prst="wedgeRoundRectCallout">
            <a:avLst>
              <a:gd name="adj1" fmla="val 72884"/>
              <a:gd name="adj2" fmla="val -1641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400" b="1" dirty="0" smtClean="0">
                <a:solidFill>
                  <a:schemeClr val="accent1">
                    <a:lumMod val="50000"/>
                  </a:schemeClr>
                </a:solidFill>
                <a:latin typeface="Times New Roman" pitchFamily="18" charset="0"/>
                <a:cs typeface="Times New Roman" pitchFamily="18" charset="0"/>
              </a:rPr>
              <a:t>لدمج الطاولات</a:t>
            </a:r>
            <a:endParaRPr lang="en-US" sz="1400" dirty="0">
              <a:latin typeface="Times New Roman" pitchFamily="18" charset="0"/>
              <a:cs typeface="Times New Roman" pitchFamily="18" charset="0"/>
            </a:endParaRPr>
          </a:p>
        </p:txBody>
      </p:sp>
      <p:sp>
        <p:nvSpPr>
          <p:cNvPr id="19" name="Rounded Rectangular Callout 18"/>
          <p:cNvSpPr/>
          <p:nvPr/>
        </p:nvSpPr>
        <p:spPr>
          <a:xfrm>
            <a:off x="4254120" y="5832318"/>
            <a:ext cx="1072872" cy="770567"/>
          </a:xfrm>
          <a:prstGeom prst="wedgeRoundRectCallout">
            <a:avLst>
              <a:gd name="adj1" fmla="val -3572"/>
              <a:gd name="adj2" fmla="val -1658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400" b="1" dirty="0" smtClean="0">
                <a:solidFill>
                  <a:schemeClr val="accent1">
                    <a:lumMod val="50000"/>
                  </a:schemeClr>
                </a:solidFill>
                <a:latin typeface="Times New Roman" pitchFamily="18" charset="0"/>
                <a:cs typeface="Times New Roman" pitchFamily="18" charset="0"/>
              </a:rPr>
              <a:t>لإلغاء الطلب</a:t>
            </a:r>
            <a:endParaRPr lang="en-US" sz="1400" dirty="0">
              <a:latin typeface="Times New Roman" pitchFamily="18" charset="0"/>
              <a:cs typeface="Times New Roman" pitchFamily="18" charset="0"/>
            </a:endParaRPr>
          </a:p>
        </p:txBody>
      </p:sp>
      <p:sp>
        <p:nvSpPr>
          <p:cNvPr id="20" name="Rounded Rectangular Callout 19"/>
          <p:cNvSpPr/>
          <p:nvPr/>
        </p:nvSpPr>
        <p:spPr>
          <a:xfrm>
            <a:off x="5522104" y="5832318"/>
            <a:ext cx="1072872" cy="770567"/>
          </a:xfrm>
          <a:prstGeom prst="wedgeRoundRectCallout">
            <a:avLst>
              <a:gd name="adj1" fmla="val -72508"/>
              <a:gd name="adj2" fmla="val -1711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200" b="1" dirty="0" smtClean="0">
                <a:solidFill>
                  <a:schemeClr val="accent1">
                    <a:lumMod val="50000"/>
                  </a:schemeClr>
                </a:solidFill>
                <a:latin typeface="Times New Roman" pitchFamily="18" charset="0"/>
                <a:cs typeface="Times New Roman" pitchFamily="18" charset="0"/>
              </a:rPr>
              <a:t>لإغلاق الطاولة</a:t>
            </a:r>
            <a:endParaRPr lang="en-US" sz="1200" dirty="0">
              <a:latin typeface="Times New Roman" pitchFamily="18" charset="0"/>
              <a:cs typeface="Times New Roman" pitchFamily="18" charset="0"/>
            </a:endParaRPr>
          </a:p>
        </p:txBody>
      </p:sp>
      <p:sp>
        <p:nvSpPr>
          <p:cNvPr id="21" name="Rounded Rectangular Callout 20"/>
          <p:cNvSpPr/>
          <p:nvPr/>
        </p:nvSpPr>
        <p:spPr>
          <a:xfrm>
            <a:off x="6619272" y="5459486"/>
            <a:ext cx="1072872" cy="770567"/>
          </a:xfrm>
          <a:prstGeom prst="wedgeRoundRectCallout">
            <a:avLst>
              <a:gd name="adj1" fmla="val -128909"/>
              <a:gd name="adj2" fmla="val -1222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400" b="1" dirty="0" smtClean="0">
                <a:solidFill>
                  <a:schemeClr val="accent1">
                    <a:lumMod val="50000"/>
                  </a:schemeClr>
                </a:solidFill>
                <a:latin typeface="Times New Roman" pitchFamily="18" charset="0"/>
                <a:cs typeface="Times New Roman" pitchFamily="18" charset="0"/>
              </a:rPr>
              <a:t>لإرسال  الطلب</a:t>
            </a:r>
            <a:endParaRPr lang="en-US" sz="1400" dirty="0">
              <a:latin typeface="Times New Roman" pitchFamily="18" charset="0"/>
              <a:cs typeface="Times New Roman" pitchFamily="18" charset="0"/>
            </a:endParaRPr>
          </a:p>
        </p:txBody>
      </p:sp>
      <p:sp>
        <p:nvSpPr>
          <p:cNvPr id="22" name="Rounded Rectangular Callout 21"/>
          <p:cNvSpPr/>
          <p:nvPr/>
        </p:nvSpPr>
        <p:spPr>
          <a:xfrm>
            <a:off x="7158216" y="4683239"/>
            <a:ext cx="1072872" cy="770567"/>
          </a:xfrm>
          <a:prstGeom prst="wedgeRoundRectCallout">
            <a:avLst>
              <a:gd name="adj1" fmla="val -153976"/>
              <a:gd name="adj2" fmla="val -541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200" b="1" dirty="0">
                <a:solidFill>
                  <a:schemeClr val="accent1">
                    <a:lumMod val="50000"/>
                  </a:schemeClr>
                </a:solidFill>
                <a:latin typeface="Times New Roman" pitchFamily="18" charset="0"/>
                <a:cs typeface="Times New Roman" pitchFamily="18" charset="0"/>
              </a:rPr>
              <a:t>لحفظ  الطلب</a:t>
            </a:r>
            <a:endParaRPr lang="en-US" sz="1200" dirty="0">
              <a:latin typeface="Times New Roman" pitchFamily="18" charset="0"/>
              <a:cs typeface="Times New Roman" pitchFamily="18" charset="0"/>
            </a:endParaRPr>
          </a:p>
        </p:txBody>
      </p:sp>
      <p:sp>
        <p:nvSpPr>
          <p:cNvPr id="23" name="Rounded Rectangular Callout 22"/>
          <p:cNvSpPr/>
          <p:nvPr/>
        </p:nvSpPr>
        <p:spPr>
          <a:xfrm>
            <a:off x="7467235" y="1554169"/>
            <a:ext cx="1327428" cy="901501"/>
          </a:xfrm>
          <a:prstGeom prst="wedgeRoundRectCallout">
            <a:avLst>
              <a:gd name="adj1" fmla="val -96513"/>
              <a:gd name="adj2" fmla="val 73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1200" b="1" dirty="0" smtClean="0">
                <a:solidFill>
                  <a:schemeClr val="accent1">
                    <a:lumMod val="50000"/>
                  </a:schemeClr>
                </a:solidFill>
                <a:latin typeface="Times New Roman" pitchFamily="18" charset="0"/>
                <a:cs typeface="Times New Roman" pitchFamily="18" charset="0"/>
              </a:rPr>
              <a:t>لإضافة ملاحظة</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4191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heckerboard(across)">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heckerboard(across)">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heckerboard(across)">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heckerboard(across)">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heckerboard(across)">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heckerboard(across)">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checkerboard(across)">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checkerboard(across)">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5"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7953839"/>
              </p:ext>
            </p:extLst>
          </p:nvPr>
        </p:nvGraphicFramePr>
        <p:xfrm>
          <a:off x="179512" y="1916832"/>
          <a:ext cx="8610600" cy="3919818"/>
        </p:xfrm>
        <a:graphic>
          <a:graphicData uri="http://schemas.openxmlformats.org/drawingml/2006/table">
            <a:tbl>
              <a:tblPr>
                <a:effectLst>
                  <a:outerShdw blurRad="50800" dist="50800" dir="5400000" algn="ctr" rotWithShape="0">
                    <a:schemeClr val="bg1"/>
                  </a:outerShdw>
                </a:effectLst>
              </a:tblPr>
              <a:tblGrid>
                <a:gridCol w="4305300"/>
                <a:gridCol w="4305300"/>
              </a:tblGrid>
              <a:tr h="442985">
                <a:tc gridSpan="2">
                  <a:txBody>
                    <a:bodyPr/>
                    <a:lstStyle/>
                    <a:p>
                      <a:pPr algn="r" rtl="1" fontAlgn="t"/>
                      <a:r>
                        <a:rPr lang="ar-LB" sz="1700" b="1" dirty="0">
                          <a:solidFill>
                            <a:schemeClr val="bg1"/>
                          </a:solidFill>
                          <a:effectLst/>
                          <a:latin typeface="Traditional Arabic"/>
                        </a:rPr>
                        <a:t>شركة المنارة لنظم وإدارة المعلومات:</a:t>
                      </a:r>
                      <a:endParaRPr lang="ar-LB" sz="1700" b="0" dirty="0">
                        <a:solidFill>
                          <a:schemeClr val="bg1"/>
                        </a:solidFill>
                        <a:effectLst/>
                      </a:endParaRPr>
                    </a:p>
                  </a:txBody>
                  <a:tcPr marL="91991" marR="91991" marT="91963" marB="91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r>
              <a:tr h="1997335">
                <a:tc gridSpan="2">
                  <a:txBody>
                    <a:bodyPr/>
                    <a:lstStyle/>
                    <a:p>
                      <a:pPr algn="r" rtl="1" fontAlgn="t"/>
                      <a:r>
                        <a:rPr lang="ar-LB" sz="1700" b="1" dirty="0">
                          <a:solidFill>
                            <a:schemeClr val="bg1"/>
                          </a:solidFill>
                          <a:effectLst/>
                          <a:latin typeface="Traditional Arabic"/>
                        </a:rPr>
                        <a:t>لبنان:</a:t>
                      </a:r>
                      <a:r>
                        <a:rPr lang="ar-LB" sz="1700" b="0" dirty="0">
                          <a:solidFill>
                            <a:schemeClr val="bg1"/>
                          </a:solidFill>
                          <a:effectLst/>
                        </a:rPr>
                        <a:t/>
                      </a:r>
                      <a:br>
                        <a:rPr lang="ar-LB" sz="1700" b="0" dirty="0">
                          <a:solidFill>
                            <a:schemeClr val="bg1"/>
                          </a:solidFill>
                          <a:effectLst/>
                        </a:rPr>
                      </a:br>
                      <a:r>
                        <a:rPr lang="ar-LB" sz="1700" b="0" dirty="0">
                          <a:solidFill>
                            <a:schemeClr val="bg1"/>
                          </a:solidFill>
                          <a:effectLst/>
                        </a:rPr>
                        <a:t>الفرع الرئيسي:</a:t>
                      </a:r>
                      <a:br>
                        <a:rPr lang="ar-LB" sz="1700" b="0" dirty="0">
                          <a:solidFill>
                            <a:schemeClr val="bg1"/>
                          </a:solidFill>
                          <a:effectLst/>
                        </a:rPr>
                      </a:br>
                      <a:r>
                        <a:rPr lang="ar-LB" sz="1700" b="0" dirty="0">
                          <a:solidFill>
                            <a:schemeClr val="bg1"/>
                          </a:solidFill>
                          <a:effectLst/>
                        </a:rPr>
                        <a:t>العنوان:  لبنان - شتورا - تعنايل - مبنى بن الأهرام</a:t>
                      </a:r>
                      <a:br>
                        <a:rPr lang="ar-LB" sz="1700" b="0" dirty="0">
                          <a:solidFill>
                            <a:schemeClr val="bg1"/>
                          </a:solidFill>
                          <a:effectLst/>
                        </a:rPr>
                      </a:br>
                      <a:r>
                        <a:rPr lang="ar-LB" sz="1700" b="0" dirty="0">
                          <a:solidFill>
                            <a:schemeClr val="bg1"/>
                          </a:solidFill>
                          <a:effectLst/>
                        </a:rPr>
                        <a:t>الهاتف:  9618545445+ </a:t>
                      </a:r>
                      <a:br>
                        <a:rPr lang="ar-LB" sz="1700" b="0" dirty="0">
                          <a:solidFill>
                            <a:schemeClr val="bg1"/>
                          </a:solidFill>
                          <a:effectLst/>
                        </a:rPr>
                      </a:br>
                      <a:r>
                        <a:rPr lang="ar-LB" sz="1700" b="0" dirty="0">
                          <a:solidFill>
                            <a:schemeClr val="bg1"/>
                          </a:solidFill>
                          <a:effectLst/>
                        </a:rPr>
                        <a:t>الموبايل: 96176344211+</a:t>
                      </a:r>
                      <a:br>
                        <a:rPr lang="ar-LB" sz="1700" b="0" dirty="0">
                          <a:solidFill>
                            <a:schemeClr val="bg1"/>
                          </a:solidFill>
                          <a:effectLst/>
                        </a:rPr>
                      </a:br>
                      <a:r>
                        <a:rPr lang="ar-LB" sz="1700" b="0" dirty="0">
                          <a:solidFill>
                            <a:schemeClr val="bg1"/>
                          </a:solidFill>
                          <a:effectLst/>
                        </a:rPr>
                        <a:t>البريد الإلكتروني: </a:t>
                      </a:r>
                      <a:r>
                        <a:rPr lang="en-US" sz="1700" b="0" u="none" strike="noStrike" dirty="0">
                          <a:solidFill>
                            <a:schemeClr val="bg1"/>
                          </a:solidFill>
                          <a:effectLst/>
                          <a:hlinkClick r:id="rId2"/>
                        </a:rPr>
                        <a:t>sales@almanarasoft.com</a:t>
                      </a:r>
                      <a:r>
                        <a:rPr lang="en-US" sz="1700" b="0" dirty="0">
                          <a:solidFill>
                            <a:schemeClr val="bg1"/>
                          </a:solidFill>
                          <a:effectLst/>
                        </a:rPr>
                        <a:t> </a:t>
                      </a:r>
                      <a:br>
                        <a:rPr lang="en-US" sz="1700" b="0" dirty="0">
                          <a:solidFill>
                            <a:schemeClr val="bg1"/>
                          </a:solidFill>
                          <a:effectLst/>
                        </a:rPr>
                      </a:br>
                      <a:r>
                        <a:rPr lang="ar-LB" sz="1700" b="0" dirty="0">
                          <a:solidFill>
                            <a:schemeClr val="bg1"/>
                          </a:solidFill>
                          <a:effectLst/>
                        </a:rPr>
                        <a:t>أوقات الدوام: من السبت إلى الخميس ومن الساعة 08:00 صباحاُ وحتى الساعة 4:30 مساء</a:t>
                      </a:r>
                    </a:p>
                  </a:txBody>
                  <a:tcPr marL="91991" marR="91991" marT="91963" marB="91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r>
              <a:tr h="1479218">
                <a:tc>
                  <a:txBody>
                    <a:bodyPr/>
                    <a:lstStyle/>
                    <a:p>
                      <a:pPr algn="r" rtl="1" fontAlgn="t"/>
                      <a:r>
                        <a:rPr lang="ar-LB" sz="1700" b="1">
                          <a:solidFill>
                            <a:schemeClr val="bg1"/>
                          </a:solidFill>
                          <a:effectLst/>
                          <a:latin typeface="Traditional Arabic"/>
                        </a:rPr>
                        <a:t>سوريا:</a:t>
                      </a:r>
                      <a:r>
                        <a:rPr lang="ar-LB" sz="1700" b="1">
                          <a:solidFill>
                            <a:schemeClr val="bg1"/>
                          </a:solidFill>
                          <a:effectLst/>
                        </a:rPr>
                        <a:t/>
                      </a:r>
                      <a:br>
                        <a:rPr lang="ar-LB" sz="1700" b="1">
                          <a:solidFill>
                            <a:schemeClr val="bg1"/>
                          </a:solidFill>
                          <a:effectLst/>
                        </a:rPr>
                      </a:br>
                      <a:r>
                        <a:rPr lang="ar-LB" sz="1700" b="0">
                          <a:solidFill>
                            <a:schemeClr val="bg1"/>
                          </a:solidFill>
                          <a:effectLst/>
                        </a:rPr>
                        <a:t>العنوان: دمشق - شارع الباكستان</a:t>
                      </a:r>
                      <a:br>
                        <a:rPr lang="ar-LB" sz="1700" b="0">
                          <a:solidFill>
                            <a:schemeClr val="bg1"/>
                          </a:solidFill>
                          <a:effectLst/>
                        </a:rPr>
                      </a:br>
                      <a:r>
                        <a:rPr lang="ar-LB" sz="1700" b="0">
                          <a:solidFill>
                            <a:schemeClr val="bg1"/>
                          </a:solidFill>
                          <a:effectLst/>
                        </a:rPr>
                        <a:t>الهاتف: 963114443637+</a:t>
                      </a:r>
                      <a:br>
                        <a:rPr lang="ar-LB" sz="1700" b="0">
                          <a:solidFill>
                            <a:schemeClr val="bg1"/>
                          </a:solidFill>
                          <a:effectLst/>
                        </a:rPr>
                      </a:br>
                      <a:r>
                        <a:rPr lang="ar-LB" sz="1700" b="0">
                          <a:solidFill>
                            <a:schemeClr val="bg1"/>
                          </a:solidFill>
                          <a:effectLst/>
                        </a:rPr>
                        <a:t>الموبايل: 963959557889+</a:t>
                      </a:r>
                      <a:br>
                        <a:rPr lang="ar-LB" sz="1700" b="0">
                          <a:solidFill>
                            <a:schemeClr val="bg1"/>
                          </a:solidFill>
                          <a:effectLst/>
                        </a:rPr>
                      </a:br>
                      <a:r>
                        <a:rPr lang="ar-LB" sz="1700" b="0">
                          <a:solidFill>
                            <a:schemeClr val="bg1"/>
                          </a:solidFill>
                          <a:effectLst/>
                        </a:rPr>
                        <a:t>البريد الإلكتروني: </a:t>
                      </a:r>
                      <a:r>
                        <a:rPr lang="en-US" sz="1700" b="0" u="none" strike="noStrike">
                          <a:solidFill>
                            <a:schemeClr val="bg1"/>
                          </a:solidFill>
                          <a:effectLst/>
                          <a:hlinkClick r:id="rId3"/>
                        </a:rPr>
                        <a:t>sales.sy@almanarasoft.com</a:t>
                      </a:r>
                      <a:endParaRPr lang="en-US" sz="1700" b="0">
                        <a:solidFill>
                          <a:schemeClr val="bg1"/>
                        </a:solidFill>
                        <a:effectLst/>
                      </a:endParaRPr>
                    </a:p>
                  </a:txBody>
                  <a:tcPr marL="91991" marR="91991" marT="91963" marB="91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rtl="1" fontAlgn="t"/>
                      <a:r>
                        <a:rPr lang="ar-LB" sz="1700" b="1" dirty="0">
                          <a:solidFill>
                            <a:schemeClr val="bg1"/>
                          </a:solidFill>
                          <a:effectLst/>
                          <a:latin typeface="Traditional Arabic"/>
                        </a:rPr>
                        <a:t>السعودية:</a:t>
                      </a:r>
                      <a:r>
                        <a:rPr lang="ar-LB" sz="1700" b="0" dirty="0">
                          <a:solidFill>
                            <a:schemeClr val="bg1"/>
                          </a:solidFill>
                          <a:effectLst/>
                        </a:rPr>
                        <a:t/>
                      </a:r>
                      <a:br>
                        <a:rPr lang="ar-LB" sz="1700" b="0" dirty="0">
                          <a:solidFill>
                            <a:schemeClr val="bg1"/>
                          </a:solidFill>
                          <a:effectLst/>
                        </a:rPr>
                      </a:br>
                      <a:r>
                        <a:rPr lang="ar-LB" sz="1700" b="0" dirty="0">
                          <a:solidFill>
                            <a:schemeClr val="bg1"/>
                          </a:solidFill>
                          <a:effectLst/>
                        </a:rPr>
                        <a:t>العنوان:</a:t>
                      </a:r>
                      <a:r>
                        <a:rPr lang="ar-LB" sz="1700" b="1" dirty="0">
                          <a:solidFill>
                            <a:schemeClr val="bg1"/>
                          </a:solidFill>
                          <a:effectLst/>
                        </a:rPr>
                        <a:t> </a:t>
                      </a:r>
                      <a:r>
                        <a:rPr lang="ar-LB" sz="1700" b="0" dirty="0">
                          <a:solidFill>
                            <a:schemeClr val="bg1"/>
                          </a:solidFill>
                          <a:effectLst/>
                        </a:rPr>
                        <a:t>جدة - شارع خالد بن الوليد - بناء ألوان الطيف</a:t>
                      </a:r>
                      <a:br>
                        <a:rPr lang="ar-LB" sz="1700" b="0" dirty="0">
                          <a:solidFill>
                            <a:schemeClr val="bg1"/>
                          </a:solidFill>
                          <a:effectLst/>
                        </a:rPr>
                      </a:br>
                      <a:r>
                        <a:rPr lang="ar-LB" sz="1700" b="0" dirty="0">
                          <a:solidFill>
                            <a:schemeClr val="bg1"/>
                          </a:solidFill>
                          <a:effectLst/>
                        </a:rPr>
                        <a:t>الهاتف:</a:t>
                      </a:r>
                      <a:r>
                        <a:rPr lang="ar-LB" sz="1700" b="1" dirty="0">
                          <a:solidFill>
                            <a:schemeClr val="bg1"/>
                          </a:solidFill>
                          <a:effectLst/>
                        </a:rPr>
                        <a:t> </a:t>
                      </a:r>
                      <a:r>
                        <a:rPr lang="ar-LB" sz="1700" b="0" dirty="0">
                          <a:solidFill>
                            <a:schemeClr val="bg1"/>
                          </a:solidFill>
                          <a:effectLst/>
                        </a:rPr>
                        <a:t>966126688223+</a:t>
                      </a:r>
                      <a:br>
                        <a:rPr lang="ar-LB" sz="1700" b="0" dirty="0">
                          <a:solidFill>
                            <a:schemeClr val="bg1"/>
                          </a:solidFill>
                          <a:effectLst/>
                        </a:rPr>
                      </a:br>
                      <a:r>
                        <a:rPr lang="ar-LB" sz="1700" b="0" dirty="0">
                          <a:solidFill>
                            <a:schemeClr val="bg1"/>
                          </a:solidFill>
                          <a:effectLst/>
                        </a:rPr>
                        <a:t>الموبايل: 966503016634+</a:t>
                      </a:r>
                      <a:br>
                        <a:rPr lang="ar-LB" sz="1700" b="0" dirty="0">
                          <a:solidFill>
                            <a:schemeClr val="bg1"/>
                          </a:solidFill>
                          <a:effectLst/>
                        </a:rPr>
                      </a:br>
                      <a:r>
                        <a:rPr lang="ar-LB" sz="1700" b="0" dirty="0">
                          <a:solidFill>
                            <a:schemeClr val="bg1"/>
                          </a:solidFill>
                          <a:effectLst/>
                        </a:rPr>
                        <a:t>البريد الإلكتروني:</a:t>
                      </a:r>
                      <a:r>
                        <a:rPr lang="ar-LB" sz="1700" b="1" dirty="0">
                          <a:solidFill>
                            <a:schemeClr val="bg1"/>
                          </a:solidFill>
                          <a:effectLst/>
                        </a:rPr>
                        <a:t> </a:t>
                      </a:r>
                      <a:r>
                        <a:rPr lang="en-US" sz="1700" b="0" u="none" strike="noStrike" dirty="0">
                          <a:solidFill>
                            <a:schemeClr val="bg1"/>
                          </a:solidFill>
                          <a:effectLst/>
                          <a:hlinkClick r:id="rId4"/>
                        </a:rPr>
                        <a:t>sales.sa@almanarasoft.com</a:t>
                      </a:r>
                      <a:endParaRPr lang="en-US" sz="1700" b="0" dirty="0">
                        <a:solidFill>
                          <a:schemeClr val="bg1"/>
                        </a:solidFill>
                        <a:effectLst/>
                      </a:endParaRPr>
                    </a:p>
                  </a:txBody>
                  <a:tcPr marL="91991" marR="91991" marT="91963" marB="91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5" name="Rectangle 4"/>
          <p:cNvSpPr/>
          <p:nvPr/>
        </p:nvSpPr>
        <p:spPr>
          <a:xfrm>
            <a:off x="3240247" y="159023"/>
            <a:ext cx="2672527"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للإتصال بنا</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1653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118643" y="5130185"/>
            <a:ext cx="2455863" cy="725487"/>
          </a:xfrm>
          <a:prstGeom prst="wedgeRoundRectCallout">
            <a:avLst>
              <a:gd name="adj1" fmla="val 23768"/>
              <a:gd name="adj2" fmla="val -136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a:pPr>
            <a:r>
              <a:rPr lang="ar-SY" sz="1200" dirty="0"/>
              <a:t>يمكن من خلال خيارات نقطة بيع تخصيص إعدادات محدّدة لكل محطة معرّفة في البرنامج ولكل مستخدم على حدى. </a:t>
            </a:r>
            <a:endParaRPr lang="ar-SY" sz="1200" dirty="0">
              <a:solidFill>
                <a:prstClr val="white"/>
              </a:solidFill>
            </a:endParaRPr>
          </a:p>
        </p:txBody>
      </p:sp>
      <p:sp>
        <p:nvSpPr>
          <p:cNvPr id="7" name="Rounded Rectangular Callout 6"/>
          <p:cNvSpPr/>
          <p:nvPr/>
        </p:nvSpPr>
        <p:spPr>
          <a:xfrm>
            <a:off x="6271418" y="3490297"/>
            <a:ext cx="2517775" cy="735013"/>
          </a:xfrm>
          <a:prstGeom prst="wedgeRoundRectCallout">
            <a:avLst>
              <a:gd name="adj1" fmla="val -79635"/>
              <a:gd name="adj2" fmla="val 7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Y" sz="1200" dirty="0"/>
              <a:t>يمكن من خلال نافذة نقطة البيع تبديل مواد معينة كما ويمكن حذف فاتورة في حال تم إرجاع المواد التي تم بيعها</a:t>
            </a:r>
            <a:endParaRPr lang="ar-SY" sz="1200" dirty="0">
              <a:solidFill>
                <a:prstClr val="white"/>
              </a:solidFill>
            </a:endParaRPr>
          </a:p>
        </p:txBody>
      </p:sp>
      <p:sp>
        <p:nvSpPr>
          <p:cNvPr id="8" name="Rounded Rectangular Callout 7"/>
          <p:cNvSpPr/>
          <p:nvPr/>
        </p:nvSpPr>
        <p:spPr>
          <a:xfrm>
            <a:off x="6214268" y="2150447"/>
            <a:ext cx="2574925" cy="889000"/>
          </a:xfrm>
          <a:prstGeom prst="wedgeRoundRectCallout">
            <a:avLst>
              <a:gd name="adj1" fmla="val -74915"/>
              <a:gd name="adj2" fmla="val 82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Y" sz="1200" dirty="0"/>
              <a:t>يتميز نظام نقطة بيع بوجود عدّة طرق للدفع (نقدي - آجل - غيرها), مما يسهّل التعامل مع مختلف الشرائح من </a:t>
            </a:r>
            <a:r>
              <a:rPr lang="ar-SY" sz="1200" dirty="0" smtClean="0"/>
              <a:t>الزبائن</a:t>
            </a:r>
            <a:r>
              <a:rPr lang="ar-SA" sz="1200" dirty="0" smtClean="0"/>
              <a:t>.</a:t>
            </a:r>
            <a:endParaRPr lang="ar-SY" sz="1200" dirty="0">
              <a:solidFill>
                <a:prstClr val="white"/>
              </a:solidFill>
            </a:endParaRPr>
          </a:p>
        </p:txBody>
      </p:sp>
      <p:sp>
        <p:nvSpPr>
          <p:cNvPr id="9" name="Rounded Rectangular Callout 8"/>
          <p:cNvSpPr/>
          <p:nvPr/>
        </p:nvSpPr>
        <p:spPr>
          <a:xfrm>
            <a:off x="6325393" y="4801572"/>
            <a:ext cx="2463800" cy="962025"/>
          </a:xfrm>
          <a:prstGeom prst="wedgeRoundRectCallout">
            <a:avLst>
              <a:gd name="adj1" fmla="val -82768"/>
              <a:gd name="adj2" fmla="val -1327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endParaRPr lang="ar-SY" sz="1200" dirty="0"/>
          </a:p>
          <a:p>
            <a:pPr algn="r" rtl="1">
              <a:defRPr/>
            </a:pPr>
            <a:r>
              <a:rPr lang="ar-SY" sz="1200" dirty="0"/>
              <a:t>يمكن من خلال نافذة نقطة بيع إجراء الحسم والإضافة على الفواتير تلقائياً وبشكل آلي كما ويمكن إجراء عمليات الحسم أو الإضافة على مادة معينة ضمن الفاتورة</a:t>
            </a:r>
            <a:endParaRPr lang="en-US" sz="1200" dirty="0"/>
          </a:p>
        </p:txBody>
      </p:sp>
      <p:sp>
        <p:nvSpPr>
          <p:cNvPr id="10" name="Rectangle 9"/>
          <p:cNvSpPr/>
          <p:nvPr/>
        </p:nvSpPr>
        <p:spPr>
          <a:xfrm rot="20094505">
            <a:off x="4681588" y="2228964"/>
            <a:ext cx="34101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1" name="Rectangle 10"/>
          <p:cNvSpPr/>
          <p:nvPr/>
        </p:nvSpPr>
        <p:spPr>
          <a:xfrm rot="18084511">
            <a:off x="4524285" y="2413741"/>
            <a:ext cx="331728"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2" name="Rectangle 11"/>
          <p:cNvSpPr/>
          <p:nvPr/>
        </p:nvSpPr>
        <p:spPr>
          <a:xfrm rot="3039226">
            <a:off x="5005260" y="2344400"/>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3" name="Rectangle 12"/>
          <p:cNvSpPr/>
          <p:nvPr/>
        </p:nvSpPr>
        <p:spPr>
          <a:xfrm>
            <a:off x="4935606" y="2207475"/>
            <a:ext cx="263751"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4" name="Rectangle 13"/>
          <p:cNvSpPr/>
          <p:nvPr/>
        </p:nvSpPr>
        <p:spPr>
          <a:xfrm rot="5088026">
            <a:off x="5084250" y="2555328"/>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5" name="Rounded Rectangular Callout 14"/>
          <p:cNvSpPr/>
          <p:nvPr/>
        </p:nvSpPr>
        <p:spPr>
          <a:xfrm>
            <a:off x="381793" y="3410922"/>
            <a:ext cx="2676525" cy="742950"/>
          </a:xfrm>
          <a:prstGeom prst="wedgeRoundRectCallout">
            <a:avLst>
              <a:gd name="adj1" fmla="val 90943"/>
              <a:gd name="adj2" fmla="val -477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a:pPr>
            <a:r>
              <a:rPr lang="ar-SY" sz="1200" dirty="0"/>
              <a:t>يمكن من خلال نظام نقطة البيع ربط العمليات التي تتم من خلالها مع العديد من الأجهزة الملحقة أو شاشة الزبون وغيرها</a:t>
            </a:r>
            <a:endParaRPr lang="en-US" sz="1200" dirty="0"/>
          </a:p>
        </p:txBody>
      </p:sp>
      <p:sp>
        <p:nvSpPr>
          <p:cNvPr id="16" name="Rounded Rectangular Callout 15"/>
          <p:cNvSpPr/>
          <p:nvPr/>
        </p:nvSpPr>
        <p:spPr>
          <a:xfrm>
            <a:off x="418306" y="4846022"/>
            <a:ext cx="2413000" cy="917575"/>
          </a:xfrm>
          <a:prstGeom prst="wedgeRoundRectCallout">
            <a:avLst>
              <a:gd name="adj1" fmla="val 89097"/>
              <a:gd name="adj2" fmla="val -135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eaLnBrk="1" hangingPunct="1">
              <a:defRPr/>
            </a:pPr>
            <a:endParaRPr lang="ar-SY" sz="1200" dirty="0"/>
          </a:p>
          <a:p>
            <a:pPr algn="r">
              <a:defRPr/>
            </a:pPr>
            <a:r>
              <a:rPr lang="ar-SY" sz="1200" dirty="0"/>
              <a:t>يتميز نظام نقطة بيع بوجود نظام خاص للمطاعم بأنواعها يشمل عملية تنظيم المطعم والطاولات.</a:t>
            </a:r>
            <a:endParaRPr lang="ar-SY" sz="1200" dirty="0">
              <a:solidFill>
                <a:prstClr val="white"/>
              </a:solidFill>
            </a:endParaRPr>
          </a:p>
        </p:txBody>
      </p:sp>
      <p:sp>
        <p:nvSpPr>
          <p:cNvPr id="17" name="Rectangle 16"/>
          <p:cNvSpPr/>
          <p:nvPr/>
        </p:nvSpPr>
        <p:spPr>
          <a:xfrm>
            <a:off x="1538390" y="980728"/>
            <a:ext cx="7466702" cy="49244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hangingPunct="1">
              <a:defRPr/>
            </a:pPr>
            <a:r>
              <a:rPr lang="ar-SA" sz="2600" b="1" dirty="0" smtClean="0">
                <a:ln w="11430"/>
                <a:solidFill>
                  <a:srgbClr val="FF0000"/>
                </a:solidFill>
                <a:effectLst>
                  <a:outerShdw blurRad="50800" dist="39000" dir="5460000" algn="tl">
                    <a:srgbClr val="000000">
                      <a:alpha val="38000"/>
                    </a:srgbClr>
                  </a:outerShdw>
                </a:effectLst>
                <a:latin typeface="Arial" panose="020B0604020202020204" pitchFamily="34" charset="0"/>
              </a:rPr>
              <a:t>لماذا برنامج المنارة لنقاط البيع</a:t>
            </a:r>
            <a:r>
              <a:rPr lang="ar-SA" sz="2600" b="1" dirty="0" smtClean="0">
                <a:ln w="11430"/>
                <a:solidFill>
                  <a:srgbClr val="FF0000"/>
                </a:solidFill>
                <a:effectLst>
                  <a:outerShdw blurRad="50800" dist="39000" dir="5460000" algn="tl">
                    <a:srgbClr val="000000">
                      <a:alpha val="38000"/>
                    </a:srgbClr>
                  </a:outerShdw>
                </a:effectLst>
                <a:latin typeface="Arial" panose="020B0604020202020204" pitchFamily="34" charset="0"/>
                <a:cs typeface="+mn-cs"/>
              </a:rPr>
              <a:t>؟؟؟</a:t>
            </a:r>
            <a:endParaRPr lang="ar-SY" sz="2600" b="1" dirty="0">
              <a:ln w="11430"/>
              <a:solidFill>
                <a:srgbClr val="FF0000"/>
              </a:solidFill>
              <a:effectLst>
                <a:outerShdw blurRad="50800" dist="39000" dir="5460000" algn="tl">
                  <a:srgbClr val="000000">
                    <a:alpha val="38000"/>
                  </a:srgbClr>
                </a:outerShdw>
              </a:effectLst>
              <a:latin typeface="Arial" panose="020B0604020202020204" pitchFamily="34" charset="0"/>
              <a:cs typeface="+mn-cs"/>
            </a:endParaRPr>
          </a:p>
        </p:txBody>
      </p:sp>
      <p:sp>
        <p:nvSpPr>
          <p:cNvPr id="18" name="Rounded Rectangular Callout 17"/>
          <p:cNvSpPr/>
          <p:nvPr/>
        </p:nvSpPr>
        <p:spPr>
          <a:xfrm>
            <a:off x="418306" y="2218710"/>
            <a:ext cx="2449512" cy="792162"/>
          </a:xfrm>
          <a:prstGeom prst="wedgeRoundRectCallout">
            <a:avLst>
              <a:gd name="adj1" fmla="val 113522"/>
              <a:gd name="adj2" fmla="val 74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a:pPr>
            <a:r>
              <a:rPr lang="ar-SY" sz="1200" dirty="0"/>
              <a:t>يمكن من خلال نقطة البيع تسريع عملية البيع من خلال استخدام قارئ الباركود للملصق الموجود على المنتج. </a:t>
            </a:r>
            <a:endParaRPr lang="en-US" sz="1200" dirty="0"/>
          </a:p>
        </p:txBody>
      </p:sp>
      <p:grpSp>
        <p:nvGrpSpPr>
          <p:cNvPr id="19" name="Group 1"/>
          <p:cNvGrpSpPr>
            <a:grpSpLocks/>
          </p:cNvGrpSpPr>
          <p:nvPr/>
        </p:nvGrpSpPr>
        <p:grpSpPr bwMode="auto">
          <a:xfrm>
            <a:off x="3317081" y="2579072"/>
            <a:ext cx="2214562" cy="2044700"/>
            <a:chOff x="3239852" y="3291969"/>
            <a:chExt cx="2215064" cy="2045243"/>
          </a:xfrm>
        </p:grpSpPr>
        <p:pic>
          <p:nvPicPr>
            <p:cNvPr id="20" name="Picture 19" descr="man.png"/>
            <p:cNvPicPr>
              <a:picLocks noChangeAspect="1"/>
            </p:cNvPicPr>
            <p:nvPr/>
          </p:nvPicPr>
          <p:blipFill>
            <a:blip r:embed="rId2" cstate="print">
              <a:duotone>
                <a:schemeClr val="accent2">
                  <a:shade val="45000"/>
                  <a:satMod val="135000"/>
                </a:schemeClr>
                <a:prstClr val="white"/>
              </a:duotone>
            </a:blip>
            <a:stretch>
              <a:fillRect/>
            </a:stretch>
          </p:blipFill>
          <p:spPr>
            <a:xfrm>
              <a:off x="3239852" y="3291969"/>
              <a:ext cx="2215064" cy="2045243"/>
            </a:xfrm>
            <a:prstGeom prst="rect">
              <a:avLst/>
            </a:prstGeom>
          </p:spPr>
        </p:pic>
        <p:sp>
          <p:nvSpPr>
            <p:cNvPr id="21" name="TextBox 1"/>
            <p:cNvSpPr txBox="1">
              <a:spLocks noChangeArrowheads="1"/>
            </p:cNvSpPr>
            <p:nvPr/>
          </p:nvSpPr>
          <p:spPr bwMode="auto">
            <a:xfrm>
              <a:off x="4105742" y="3916563"/>
              <a:ext cx="1338939" cy="8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gn="ctr" eaLnBrk="1" hangingPunct="1"/>
              <a:r>
                <a:rPr lang="ar-SA" sz="1600" b="1" dirty="0" smtClean="0">
                  <a:latin typeface="Arial" charset="0"/>
                </a:rPr>
                <a:t>نقاط البيع ضمن برنامج المنارة ماذا يتضمن؟</a:t>
              </a:r>
              <a:endParaRPr lang="en-US" sz="1600" b="1" dirty="0">
                <a:latin typeface="Arial" charset="0"/>
              </a:endParaRPr>
            </a:p>
          </p:txBody>
        </p:sp>
      </p:grpSp>
    </p:spTree>
    <p:extLst>
      <p:ext uri="{BB962C8B-B14F-4D97-AF65-F5344CB8AC3E}">
        <p14:creationId xmlns:p14="http://schemas.microsoft.com/office/powerpoint/2010/main" val="29701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heckerboard(across)">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33370" y="3753049"/>
            <a:ext cx="2736850" cy="779462"/>
          </a:xfrm>
          <a:prstGeom prst="wedgeRoundRectCallout">
            <a:avLst>
              <a:gd name="adj1" fmla="val 66582"/>
              <a:gd name="adj2" fmla="val -857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ar-SA" sz="1200" dirty="0" smtClean="0"/>
              <a:t>تعريف محطة العمل المراد التعامل ضمنها وتحديد الخيارات التي تناسبه والمستخدم ولوحة الازرار ...</a:t>
            </a:r>
            <a:endParaRPr lang="en-US" sz="1200" dirty="0"/>
          </a:p>
        </p:txBody>
      </p:sp>
      <p:sp>
        <p:nvSpPr>
          <p:cNvPr id="7" name="Rounded Rectangular Callout 6"/>
          <p:cNvSpPr/>
          <p:nvPr/>
        </p:nvSpPr>
        <p:spPr>
          <a:xfrm>
            <a:off x="6484932" y="2479874"/>
            <a:ext cx="2347913" cy="704850"/>
          </a:xfrm>
          <a:prstGeom prst="wedgeRoundRectCallout">
            <a:avLst>
              <a:gd name="adj1" fmla="val -96513"/>
              <a:gd name="adj2" fmla="val 584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ar-SA" sz="1200" dirty="0" smtClean="0"/>
              <a:t>اضافة أقسام نقطة البيع الخاصة به</a:t>
            </a:r>
            <a:endParaRPr lang="ar-SY" sz="1200" dirty="0">
              <a:solidFill>
                <a:prstClr val="white"/>
              </a:solidFill>
            </a:endParaRPr>
          </a:p>
        </p:txBody>
      </p:sp>
      <p:sp>
        <p:nvSpPr>
          <p:cNvPr id="8" name="Rounded Rectangular Callout 7"/>
          <p:cNvSpPr/>
          <p:nvPr/>
        </p:nvSpPr>
        <p:spPr>
          <a:xfrm>
            <a:off x="6524620" y="3753049"/>
            <a:ext cx="2308225" cy="779462"/>
          </a:xfrm>
          <a:prstGeom prst="wedgeRoundRectCallout">
            <a:avLst>
              <a:gd name="adj1" fmla="val -94629"/>
              <a:gd name="adj2" fmla="val -62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ar-SA" sz="1200" dirty="0" smtClean="0"/>
              <a:t>اضافة المجموعات الخاصة به</a:t>
            </a:r>
            <a:endParaRPr lang="en-US" sz="1200" dirty="0"/>
          </a:p>
        </p:txBody>
      </p:sp>
      <p:sp>
        <p:nvSpPr>
          <p:cNvPr id="9" name="Rectangle 8"/>
          <p:cNvSpPr/>
          <p:nvPr/>
        </p:nvSpPr>
        <p:spPr>
          <a:xfrm rot="20094505">
            <a:off x="4297006" y="1918938"/>
            <a:ext cx="34101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0" name="Rectangle 9"/>
          <p:cNvSpPr/>
          <p:nvPr/>
        </p:nvSpPr>
        <p:spPr>
          <a:xfrm rot="18084511">
            <a:off x="4139703" y="2103715"/>
            <a:ext cx="331728"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1" name="Rectangle 10"/>
          <p:cNvSpPr/>
          <p:nvPr/>
        </p:nvSpPr>
        <p:spPr>
          <a:xfrm rot="3039226">
            <a:off x="4675591" y="2018342"/>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2" name="Rectangle 11"/>
          <p:cNvSpPr/>
          <p:nvPr/>
        </p:nvSpPr>
        <p:spPr>
          <a:xfrm>
            <a:off x="4551024" y="1897449"/>
            <a:ext cx="263751"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3" name="Rectangle 12"/>
          <p:cNvSpPr/>
          <p:nvPr/>
        </p:nvSpPr>
        <p:spPr>
          <a:xfrm rot="5088026">
            <a:off x="4699668" y="2245302"/>
            <a:ext cx="532963"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gradFill>
                  <a:gsLst>
                    <a:gs pos="0">
                      <a:srgbClr val="92D050">
                        <a:tint val="70000"/>
                        <a:satMod val="245000"/>
                      </a:srgbClr>
                    </a:gs>
                    <a:gs pos="75000">
                      <a:srgbClr val="92D050">
                        <a:tint val="90000"/>
                        <a:shade val="60000"/>
                        <a:satMod val="240000"/>
                      </a:srgbClr>
                    </a:gs>
                    <a:gs pos="100000">
                      <a:srgbClr val="92D050">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cs typeface="+mn-cs"/>
              </a:rPr>
              <a:t>?</a:t>
            </a:r>
          </a:p>
        </p:txBody>
      </p:sp>
      <p:sp>
        <p:nvSpPr>
          <p:cNvPr id="14" name="Rounded Rectangular Callout 13"/>
          <p:cNvSpPr/>
          <p:nvPr/>
        </p:nvSpPr>
        <p:spPr>
          <a:xfrm>
            <a:off x="4783132" y="4913511"/>
            <a:ext cx="2516188" cy="762000"/>
          </a:xfrm>
          <a:prstGeom prst="wedgeRoundRectCallout">
            <a:avLst>
              <a:gd name="adj1" fmla="val -35752"/>
              <a:gd name="adj2" fmla="val -1121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eaLnBrk="1" hangingPunct="1">
              <a:defRPr/>
            </a:pPr>
            <a:r>
              <a:rPr lang="ar-SA" sz="1200" dirty="0" smtClean="0"/>
              <a:t>تعريف طرق الدفع المراد التعامل معها (نقدي- آجل- فيزا – ماستر....</a:t>
            </a:r>
            <a:endParaRPr lang="ar-SY" sz="1200" dirty="0">
              <a:solidFill>
                <a:prstClr val="white"/>
              </a:solidFill>
            </a:endParaRPr>
          </a:p>
        </p:txBody>
      </p:sp>
      <p:sp>
        <p:nvSpPr>
          <p:cNvPr id="15" name="Rounded Rectangular Callout 14"/>
          <p:cNvSpPr/>
          <p:nvPr/>
        </p:nvSpPr>
        <p:spPr>
          <a:xfrm>
            <a:off x="333370" y="2422724"/>
            <a:ext cx="2736850" cy="827087"/>
          </a:xfrm>
          <a:prstGeom prst="wedgeRoundRectCallout">
            <a:avLst>
              <a:gd name="adj1" fmla="val 76750"/>
              <a:gd name="adj2" fmla="val 416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ar-SA" sz="1200" dirty="0" smtClean="0"/>
              <a:t>اضافة مستخدمين للعمل على نقاط البيع المتواجدة ضمن الشركة او المحل التجاري الذي يعمل ضمنه</a:t>
            </a:r>
            <a:endParaRPr lang="en-US" sz="1200" dirty="0"/>
          </a:p>
        </p:txBody>
      </p:sp>
      <p:sp>
        <p:nvSpPr>
          <p:cNvPr id="16" name="Rectangle 15"/>
          <p:cNvSpPr/>
          <p:nvPr/>
        </p:nvSpPr>
        <p:spPr>
          <a:xfrm>
            <a:off x="1547893" y="746919"/>
            <a:ext cx="7466702" cy="49244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1" hangingPunct="1">
              <a:defRPr/>
            </a:pPr>
            <a:r>
              <a:rPr lang="ar-SA" sz="2600" b="1" dirty="0" smtClean="0">
                <a:ln w="11430"/>
                <a:solidFill>
                  <a:srgbClr val="FF0000"/>
                </a:solidFill>
                <a:effectLst>
                  <a:outerShdw blurRad="50800" dist="39000" dir="5460000" algn="tl">
                    <a:srgbClr val="000000">
                      <a:alpha val="38000"/>
                    </a:srgbClr>
                  </a:outerShdw>
                </a:effectLst>
                <a:latin typeface="Arial" panose="020B0604020202020204" pitchFamily="34" charset="0"/>
                <a:cs typeface="+mn-cs"/>
              </a:rPr>
              <a:t>خطوات العمل </a:t>
            </a:r>
            <a:r>
              <a:rPr lang="ar-SY" sz="2600" b="1" dirty="0" smtClean="0">
                <a:ln w="11430"/>
                <a:solidFill>
                  <a:srgbClr val="FF0000"/>
                </a:solidFill>
                <a:effectLst>
                  <a:outerShdw blurRad="50800" dist="39000" dir="5460000" algn="tl">
                    <a:srgbClr val="000000">
                      <a:alpha val="38000"/>
                    </a:srgbClr>
                  </a:outerShdw>
                </a:effectLst>
                <a:latin typeface="Arial" panose="020B0604020202020204" pitchFamily="34" charset="0"/>
                <a:cs typeface="+mn-cs"/>
              </a:rPr>
              <a:t>..</a:t>
            </a:r>
            <a:endParaRPr lang="ar-SY" sz="2600" b="1" dirty="0">
              <a:ln w="11430"/>
              <a:solidFill>
                <a:srgbClr val="FF0000"/>
              </a:solidFill>
              <a:effectLst>
                <a:outerShdw blurRad="50800" dist="39000" dir="5460000" algn="tl">
                  <a:srgbClr val="000000">
                    <a:alpha val="38000"/>
                  </a:srgbClr>
                </a:outerShdw>
              </a:effectLst>
              <a:latin typeface="Arial" panose="020B0604020202020204" pitchFamily="34" charset="0"/>
              <a:cs typeface="+mn-cs"/>
            </a:endParaRPr>
          </a:p>
        </p:txBody>
      </p:sp>
      <p:sp>
        <p:nvSpPr>
          <p:cNvPr id="17" name="TextBox 20"/>
          <p:cNvSpPr txBox="1">
            <a:spLocks noChangeArrowheads="1"/>
          </p:cNvSpPr>
          <p:nvPr/>
        </p:nvSpPr>
        <p:spPr bwMode="auto">
          <a:xfrm>
            <a:off x="4911720" y="3753049"/>
            <a:ext cx="884416" cy="33855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defPPr>
              <a:defRPr lang="en-US"/>
            </a:defPPr>
            <a:lvl1pPr algn="ctr" eaLnBrk="1" hangingPunct="1">
              <a:defRPr sz="1600" b="1"/>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ar-SA" dirty="0" smtClean="0"/>
              <a:t>المستخدم</a:t>
            </a:r>
            <a:endParaRPr lang="en-US" dirty="0" smtClean="0"/>
          </a:p>
        </p:txBody>
      </p:sp>
      <p:sp>
        <p:nvSpPr>
          <p:cNvPr id="18" name="Rounded Rectangular Callout 17"/>
          <p:cNvSpPr/>
          <p:nvPr/>
        </p:nvSpPr>
        <p:spPr>
          <a:xfrm>
            <a:off x="1041395" y="5032574"/>
            <a:ext cx="2678112" cy="685800"/>
          </a:xfrm>
          <a:prstGeom prst="wedgeRoundRectCallout">
            <a:avLst>
              <a:gd name="adj1" fmla="val 66582"/>
              <a:gd name="adj2" fmla="val -1637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ar-SA" sz="1200" dirty="0" smtClean="0"/>
              <a:t>انشاء لوحة الازرار الخاصة به والمتضمنة الازرار التي يحتاجها خلال اضافة الفواتير.</a:t>
            </a:r>
            <a:endParaRPr lang="en-US" sz="1200" dirty="0"/>
          </a:p>
        </p:txBody>
      </p:sp>
      <p:pic>
        <p:nvPicPr>
          <p:cNvPr id="19" name="Picture 19" descr="C:\Users\e.hrakey\AppData\Local\Microsoft\Windows\Temporary Internet Files\Content.IE5\40E70J7A\MC900132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632" y="2398911"/>
            <a:ext cx="698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6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11560" y="1124744"/>
            <a:ext cx="3681749" cy="1752738"/>
          </a:xfrm>
          <a:prstGeom prst="wedgeRoundRectCallout">
            <a:avLst>
              <a:gd name="adj1" fmla="val 76185"/>
              <a:gd name="adj2" fmla="val -5296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SA" sz="1200" dirty="0" smtClean="0">
                <a:latin typeface="Times New Roman" pitchFamily="18" charset="0"/>
                <a:cs typeface="Times New Roman" pitchFamily="18" charset="0"/>
              </a:rPr>
              <a:t>من خلال هذه البطاقة يتم تعريف الاقسام الموجودة ضمن المطعم او الشركة.</a:t>
            </a:r>
            <a:r>
              <a:rPr lang="ar-SA" sz="1200" dirty="0">
                <a:latin typeface="Times New Roman" pitchFamily="18" charset="0"/>
                <a:cs typeface="Times New Roman" pitchFamily="18" charset="0"/>
              </a:rPr>
              <a:t> </a:t>
            </a:r>
            <a:r>
              <a:rPr lang="ar-SA" sz="1200" dirty="0" smtClean="0">
                <a:latin typeface="Times New Roman" pitchFamily="18" charset="0"/>
                <a:cs typeface="Times New Roman" pitchFamily="18" charset="0"/>
              </a:rPr>
              <a:t>وذلك </a:t>
            </a:r>
            <a:r>
              <a:rPr lang="ar-LB" sz="1200" dirty="0" smtClean="0">
                <a:latin typeface="Times New Roman" pitchFamily="18" charset="0"/>
                <a:cs typeface="Times New Roman" pitchFamily="18" charset="0"/>
              </a:rPr>
              <a:t>لتقسيم المطعم أو الشركة لعدّة أقسام يتم العمل عليه من خلال نقطة بيع واحدة </a:t>
            </a:r>
            <a:r>
              <a:rPr lang="ar-SA" sz="1200" dirty="0" smtClean="0">
                <a:latin typeface="Times New Roman" pitchFamily="18" charset="0"/>
                <a:cs typeface="Times New Roman" pitchFamily="18" charset="0"/>
              </a:rPr>
              <a:t>. </a:t>
            </a:r>
            <a:r>
              <a:rPr lang="ar-LB" sz="1200" dirty="0" smtClean="0">
                <a:latin typeface="Times New Roman" pitchFamily="18" charset="0"/>
                <a:cs typeface="Times New Roman" pitchFamily="18" charset="0"/>
              </a:rPr>
              <a:t>على سبيل المثال (قسم الأغذية - قسم الألبسة - قسم الإلكترونيات وغيرها) </a:t>
            </a:r>
            <a:r>
              <a:rPr lang="ar-SA" sz="1200" dirty="0" smtClean="0">
                <a:latin typeface="Times New Roman" pitchFamily="18" charset="0"/>
                <a:cs typeface="Times New Roman" pitchFamily="18" charset="0"/>
              </a:rPr>
              <a:t>.</a:t>
            </a:r>
            <a:endParaRPr lang="ar-LB" sz="1200" dirty="0" smtClean="0">
              <a:latin typeface="Times New Roman" pitchFamily="18" charset="0"/>
              <a:cs typeface="Times New Roman" pitchFamily="18" charset="0"/>
            </a:endParaRPr>
          </a:p>
          <a:p>
            <a:pPr algn="r" rtl="1"/>
            <a:r>
              <a:rPr lang="ar-LB" sz="1200" dirty="0" smtClean="0">
                <a:latin typeface="Times New Roman" pitchFamily="18" charset="0"/>
                <a:cs typeface="Times New Roman" pitchFamily="18" charset="0"/>
              </a:rPr>
              <a:t>و ذلك لتسهيل وتنظيم عملية البيع ضمن نقطة البيع ولفرز المجموعات الموجودة ضمن المطعم أو الشركة.</a:t>
            </a:r>
          </a:p>
          <a:p>
            <a:pPr algn="r" rtl="1"/>
            <a:r>
              <a:rPr lang="ar-LB" sz="1200" dirty="0" smtClean="0">
                <a:latin typeface="Times New Roman" pitchFamily="18" charset="0"/>
                <a:cs typeface="Times New Roman" pitchFamily="18" charset="0"/>
              </a:rPr>
              <a:t>حيث يمكن للمستخدم العمل على قسم دون الآخر وذلك حسب الحاجة ويمكن أيضاً إلغاء تفعيله بشكل مؤقت أو بشكل دائم</a:t>
            </a:r>
            <a:r>
              <a:rPr lang="ar-SA" sz="1200" dirty="0" smtClean="0">
                <a:latin typeface="Times New Roman" pitchFamily="18" charset="0"/>
                <a:cs typeface="Times New Roman" pitchFamily="18" charset="0"/>
              </a:rPr>
              <a:t>.</a:t>
            </a:r>
            <a:endParaRPr lang="ar-LB" sz="1200" dirty="0" smtClean="0">
              <a:latin typeface="Times New Roman" pitchFamily="18" charset="0"/>
              <a:cs typeface="Times New Roman" pitchFamily="18" charset="0"/>
            </a:endParaRPr>
          </a:p>
          <a:p>
            <a:pPr algn="ctr" eaLnBrk="1" hangingPunct="1">
              <a:defRPr/>
            </a:pPr>
            <a:endParaRPr lang="en-US" sz="12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697794"/>
            <a:ext cx="3595618" cy="181291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996952"/>
            <a:ext cx="5372100" cy="3200400"/>
          </a:xfrm>
          <a:prstGeom prst="rect">
            <a:avLst/>
          </a:prstGeom>
        </p:spPr>
      </p:pic>
      <p:sp>
        <p:nvSpPr>
          <p:cNvPr id="10" name="Left Arrow Callout 9"/>
          <p:cNvSpPr/>
          <p:nvPr/>
        </p:nvSpPr>
        <p:spPr>
          <a:xfrm>
            <a:off x="6228184" y="3140968"/>
            <a:ext cx="2731522" cy="2664296"/>
          </a:xfrm>
          <a:prstGeom prst="left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r"/>
            <a:r>
              <a:rPr lang="ar-LB" sz="1200" b="1" dirty="0" smtClean="0">
                <a:latin typeface="Times New Roman" pitchFamily="18" charset="0"/>
                <a:cs typeface="Times New Roman" pitchFamily="18" charset="0"/>
              </a:rPr>
              <a:t>تستخدم بطاقة مجموعة نقطة البيع لإضافة عدد غير محدّد من المجموعات التي تنتمي إلى أقسام تم تعريفها سابقاً </a:t>
            </a:r>
          </a:p>
          <a:p>
            <a:pPr algn="r"/>
            <a:r>
              <a:rPr lang="ar-LB" sz="1200" b="1" dirty="0" smtClean="0">
                <a:latin typeface="Times New Roman" pitchFamily="18" charset="0"/>
                <a:cs typeface="Times New Roman" pitchFamily="18" charset="0"/>
              </a:rPr>
              <a:t>وذلك لتنظيم تقسيم المواد والمجموعات ضمن أقسام مما يساعد على تسهيل العمليات ضمن نافذة نقطة البيع.</a:t>
            </a:r>
          </a:p>
          <a:p>
            <a:pPr algn="r"/>
            <a:r>
              <a:rPr lang="ar-LB" sz="1200" b="1" dirty="0" smtClean="0">
                <a:latin typeface="Times New Roman" pitchFamily="18" charset="0"/>
                <a:cs typeface="Times New Roman" pitchFamily="18" charset="0"/>
              </a:rPr>
              <a:t> </a:t>
            </a:r>
            <a:endParaRPr lang="ar-LB"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4582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207877"/>
            <a:ext cx="4821887" cy="22377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5607"/>
            <a:ext cx="5399420" cy="4395043"/>
          </a:xfrm>
          <a:prstGeom prst="rect">
            <a:avLst/>
          </a:prstGeom>
        </p:spPr>
      </p:pic>
      <p:sp>
        <p:nvSpPr>
          <p:cNvPr id="7" name="Rounded Rectangular Callout 6"/>
          <p:cNvSpPr/>
          <p:nvPr/>
        </p:nvSpPr>
        <p:spPr bwMode="auto">
          <a:xfrm>
            <a:off x="5363888" y="3190246"/>
            <a:ext cx="3681749" cy="1102401"/>
          </a:xfrm>
          <a:prstGeom prst="wedgeRoundRectCallout">
            <a:avLst>
              <a:gd name="adj1" fmla="val -57126"/>
              <a:gd name="adj2" fmla="val -6984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a:defRPr/>
            </a:pPr>
            <a:r>
              <a:rPr lang="ar-LB" sz="1200" dirty="0"/>
              <a:t>يتم من خلال بطاقة لوحة الأزرار تحديد الأزرار المراد إظهارها ضمن نافذة نقطة البيع كما و يمكن من خلال بطاقة لوحة الأزرار تخصيص أزرار معينة لكل نوع من أنواع المستخدمين (بائع - مدير </a:t>
            </a:r>
            <a:endParaRPr lang="en-US" sz="1200" dirty="0" smtClean="0"/>
          </a:p>
          <a:p>
            <a:pPr algn="r">
              <a:defRPr/>
            </a:pPr>
            <a:r>
              <a:rPr lang="ar-LB" sz="1200" dirty="0" smtClean="0"/>
              <a:t>المبيعات - مدير الأقسام - مدير النظام).</a:t>
            </a:r>
            <a:endParaRPr lang="en-US" sz="1200" dirty="0">
              <a:latin typeface="Times New Roman" pitchFamily="18" charset="0"/>
              <a:cs typeface="Times New Roman" pitchFamily="18" charset="0"/>
            </a:endParaRPr>
          </a:p>
        </p:txBody>
      </p:sp>
      <p:sp>
        <p:nvSpPr>
          <p:cNvPr id="8" name="Rounded Rectangular Callout 7"/>
          <p:cNvSpPr/>
          <p:nvPr/>
        </p:nvSpPr>
        <p:spPr bwMode="auto">
          <a:xfrm>
            <a:off x="899592" y="450373"/>
            <a:ext cx="2809886" cy="876369"/>
          </a:xfrm>
          <a:prstGeom prst="wedgeRoundRectCallout">
            <a:avLst>
              <a:gd name="adj1" fmla="val 63402"/>
              <a:gd name="adj2" fmla="val -4989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a:r>
              <a:rPr lang="ar-LB" sz="1200" dirty="0" smtClean="0"/>
              <a:t>يتم من خلال هذه البطاقة تعريف عدّة طرق للدفع والمراد اعتمادها خلال العمليات الحسابي</a:t>
            </a:r>
            <a:r>
              <a:rPr lang="en-US" sz="1200" dirty="0"/>
              <a:t> </a:t>
            </a:r>
            <a:r>
              <a:rPr lang="ar-LB" sz="1200" dirty="0" smtClean="0"/>
              <a:t>والحساب التابع لطريقة الدفع والعملة المحدّد لكل طريقة دفع.</a:t>
            </a:r>
          </a:p>
          <a:p>
            <a:pPr algn="r" eaLnBrk="1" hangingPunct="1">
              <a:defRPr/>
            </a:pPr>
            <a:endParaRPr lang="en-US" sz="1200" dirty="0">
              <a:latin typeface="Times New Roman" pitchFamily="18" charset="0"/>
              <a:cs typeface="Times New Roman" pitchFamily="18" charset="0"/>
            </a:endParaRPr>
          </a:p>
        </p:txBody>
      </p:sp>
      <p:sp>
        <p:nvSpPr>
          <p:cNvPr id="6" name="Down Arrow Callout 5"/>
          <p:cNvSpPr/>
          <p:nvPr/>
        </p:nvSpPr>
        <p:spPr>
          <a:xfrm>
            <a:off x="5868144" y="4509120"/>
            <a:ext cx="3021687" cy="206353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200" b="1" u="sng" dirty="0" smtClean="0">
                <a:solidFill>
                  <a:srgbClr val="FF0000"/>
                </a:solidFill>
                <a:effectLst/>
                <a:latin typeface="Times New Roman" pitchFamily="18" charset="0"/>
                <a:cs typeface="Times New Roman" pitchFamily="18" charset="0"/>
              </a:rPr>
              <a:t>ملاحظة</a:t>
            </a:r>
            <a:r>
              <a:rPr lang="ar-SA" sz="1200" b="1" u="sng" dirty="0" smtClean="0">
                <a:solidFill>
                  <a:schemeClr val="bg1"/>
                </a:solidFill>
                <a:effectLst/>
                <a:latin typeface="Times New Roman" pitchFamily="18" charset="0"/>
                <a:cs typeface="Times New Roman" pitchFamily="18" charset="0"/>
              </a:rPr>
              <a:t>:</a:t>
            </a:r>
          </a:p>
          <a:p>
            <a:pPr algn="r"/>
            <a:r>
              <a:rPr lang="ar-SY" sz="1200" b="1" u="sng" dirty="0" smtClean="0">
                <a:solidFill>
                  <a:schemeClr val="bg1"/>
                </a:solidFill>
                <a:effectLst/>
                <a:latin typeface="Times New Roman" pitchFamily="18" charset="0"/>
                <a:cs typeface="Times New Roman" pitchFamily="18" charset="0"/>
              </a:rPr>
              <a:t>إنّ عمل هذه الأزرار مرتبط بالخيارات التي تم اعتمادها في بطاقة محطة نقطة البيع الحالية على سبيل المثال في حال تم اختيار زر طاولة] </a:t>
            </a:r>
            <a:r>
              <a:rPr lang="en-US" sz="1200" b="1" u="sng" dirty="0" smtClean="0">
                <a:solidFill>
                  <a:schemeClr val="bg1"/>
                </a:solidFill>
                <a:effectLst/>
                <a:latin typeface="Times New Roman" pitchFamily="18" charset="0"/>
                <a:cs typeface="Times New Roman" pitchFamily="18" charset="0"/>
              </a:rPr>
              <a:t> </a:t>
            </a:r>
            <a:r>
              <a:rPr lang="ar-SY" sz="1200" b="1" u="sng" dirty="0" smtClean="0">
                <a:solidFill>
                  <a:schemeClr val="bg1"/>
                </a:solidFill>
                <a:effectLst/>
                <a:latin typeface="Times New Roman" pitchFamily="18" charset="0"/>
                <a:cs typeface="Times New Roman" pitchFamily="18" charset="0"/>
              </a:rPr>
              <a:t>و لم يتم تفعيل خيار فرض إدخال الطاولة فإن اختيار هذا الزر ليس له عمل.</a:t>
            </a:r>
          </a:p>
          <a:p>
            <a:pPr algn="r"/>
            <a:endParaRPr lang="en-US" sz="1200" b="1" u="sng"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045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16632"/>
            <a:ext cx="5436096" cy="4158992"/>
          </a:xfrm>
          <a:prstGeom prst="rect">
            <a:avLst/>
          </a:prstGeom>
        </p:spPr>
      </p:pic>
      <p:sp>
        <p:nvSpPr>
          <p:cNvPr id="5" name="Pentagon 4"/>
          <p:cNvSpPr/>
          <p:nvPr/>
        </p:nvSpPr>
        <p:spPr>
          <a:xfrm>
            <a:off x="179512" y="620688"/>
            <a:ext cx="3528392" cy="2088232"/>
          </a:xfrm>
          <a:prstGeom prst="homePlate">
            <a:avLst>
              <a:gd name="adj" fmla="val 3536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LB" sz="1400" dirty="0" smtClean="0">
                <a:latin typeface="Times New Roman" pitchFamily="18" charset="0"/>
                <a:cs typeface="Times New Roman" pitchFamily="18" charset="0"/>
              </a:rPr>
              <a:t>يمكن من خلال محطة نقطة بيع تعريف عدد غير محدّد من المحطات وتحديد خصائص معينة لكل محطة حيث يمكن من خلالها التحكم بإعدادات الطباعة، وإعدادات الضريبة والتحكم بالحقول التي ستظهر في نافذة نقطة البيع والخيارات العامة التي سيتم العمل وفقها وذلك حسب رغبة المستخدم. حيث لا يمكن العمل ضمن نقطة بيع بدون تعريف بطاقة محطة نقطة البيع.</a:t>
            </a:r>
          </a:p>
          <a:p>
            <a:pPr algn="ctr"/>
            <a:endParaRPr lang="en-US" sz="1400" dirty="0">
              <a:latin typeface="Times New Roman" pitchFamily="18" charset="0"/>
              <a:cs typeface="Times New Roman" pitchFamily="18" charset="0"/>
            </a:endParaRPr>
          </a:p>
        </p:txBody>
      </p:sp>
      <p:sp>
        <p:nvSpPr>
          <p:cNvPr id="6" name="Bent Arrow 5"/>
          <p:cNvSpPr/>
          <p:nvPr/>
        </p:nvSpPr>
        <p:spPr>
          <a:xfrm>
            <a:off x="7308304" y="1664804"/>
            <a:ext cx="360040" cy="31683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Up Arrow Callout 6"/>
          <p:cNvSpPr/>
          <p:nvPr/>
        </p:nvSpPr>
        <p:spPr>
          <a:xfrm>
            <a:off x="4286125" y="4258400"/>
            <a:ext cx="4851267" cy="2276872"/>
          </a:xfrm>
          <a:prstGeom prst="upArrowCallout">
            <a:avLst>
              <a:gd name="adj1" fmla="val 1288"/>
              <a:gd name="adj2" fmla="val 0"/>
              <a:gd name="adj3" fmla="val 25000"/>
              <a:gd name="adj4" fmla="val 75000"/>
            </a:avLst>
          </a:prstGeom>
        </p:spPr>
        <p:style>
          <a:lnRef idx="3">
            <a:schemeClr val="lt1"/>
          </a:lnRef>
          <a:fillRef idx="1">
            <a:schemeClr val="accent4"/>
          </a:fillRef>
          <a:effectRef idx="1">
            <a:schemeClr val="accent4"/>
          </a:effectRef>
          <a:fontRef idx="minor">
            <a:schemeClr val="lt1"/>
          </a:fontRef>
        </p:style>
        <p:txBody>
          <a:bodyPr rtlCol="0" anchor="ctr"/>
          <a:lstStyle/>
          <a:p>
            <a:pPr algn="r"/>
            <a:r>
              <a:rPr lang="ar-SY" sz="1200" b="1" dirty="0" smtClean="0">
                <a:latin typeface="Times New Roman" pitchFamily="18" charset="0"/>
                <a:cs typeface="Times New Roman" pitchFamily="18" charset="0"/>
              </a:rPr>
              <a:t>تستخدم هذه الحقول للتحكم بالحقول التي ستظهر في نافذة نقطة بيع وفي حال تم إلغاء تفعيل أحد هذه الخيارات فإن هذا الخيار لا يظهر في نافذة نقطة البيع.  (على سبيل المثال في حال إلغاء خيار حسم  فإن حقل الحسم لن يظهر في نافذة نقطة البيع). كما ويمكن التحكم بترتيب تلك الحقول في نافذة نقطة بيع من خلال الأسهم الجانبية للحقول وجميع هذه الحقول خاصة بالمواد التي سيتم بيعها في نافذة نقطة بيع.</a:t>
            </a:r>
            <a:r>
              <a:rPr lang="ar-SA" sz="1200" b="1" dirty="0" smtClean="0">
                <a:latin typeface="Times New Roman" pitchFamily="18" charset="0"/>
                <a:cs typeface="Times New Roman" pitchFamily="18" charset="0"/>
              </a:rPr>
              <a:t> </a:t>
            </a:r>
            <a:r>
              <a:rPr lang="ar-SY" sz="1200" b="1" dirty="0" smtClean="0">
                <a:latin typeface="Times New Roman" pitchFamily="18" charset="0"/>
                <a:cs typeface="Times New Roman" pitchFamily="18" charset="0"/>
              </a:rPr>
              <a:t>حيث تضم هذه الحقول اسم ورمز المادة وكميتها والسعر الإفرادي والإجمالي للمادة وحسم% وحسم ومركز الكلفة والبائع والضريبة وغيرها من الخيارات</a:t>
            </a:r>
          </a:p>
          <a:p>
            <a:pPr algn="r"/>
            <a:r>
              <a:rPr lang="ar-SY" sz="1200" b="1" dirty="0" smtClean="0">
                <a:latin typeface="Times New Roman" pitchFamily="18" charset="0"/>
                <a:cs typeface="Times New Roman" pitchFamily="18" charset="0"/>
              </a:rPr>
              <a:t>حيث لا يمكن إضافة حقل غير موجود في هذه الحقول في نافذة نقطة بيع</a:t>
            </a:r>
          </a:p>
          <a:p>
            <a:pPr algn="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5601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204864"/>
            <a:ext cx="5430133" cy="4360044"/>
          </a:xfrm>
          <a:prstGeom prst="rect">
            <a:avLst/>
          </a:prstGeom>
        </p:spPr>
      </p:pic>
      <p:sp>
        <p:nvSpPr>
          <p:cNvPr id="5" name="Down Arrow Callout 4"/>
          <p:cNvSpPr/>
          <p:nvPr/>
        </p:nvSpPr>
        <p:spPr>
          <a:xfrm>
            <a:off x="5292080" y="260648"/>
            <a:ext cx="3312368" cy="2592288"/>
          </a:xfrm>
          <a:prstGeom prst="downArrowCallout">
            <a:avLst>
              <a:gd name="adj1" fmla="val 0"/>
              <a:gd name="adj2" fmla="val 0"/>
              <a:gd name="adj3" fmla="val 25000"/>
              <a:gd name="adj4" fmla="val 649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ar-LB" sz="1400" dirty="0" smtClean="0">
                <a:latin typeface="Times New Roman" pitchFamily="18" charset="0"/>
                <a:cs typeface="Times New Roman" pitchFamily="18" charset="0"/>
              </a:rPr>
              <a:t>تستخدم بطاقة مستخدم لتعريف المستخدمين الذين لديهم صلاحية العمل ضمن نقطة البيع</a:t>
            </a:r>
          </a:p>
          <a:p>
            <a:pPr algn="r"/>
            <a:r>
              <a:rPr lang="ar-LB" sz="1400" dirty="0" smtClean="0">
                <a:latin typeface="Times New Roman" pitchFamily="18" charset="0"/>
                <a:cs typeface="Times New Roman" pitchFamily="18" charset="0"/>
              </a:rPr>
              <a:t> و تحديد نوع كل مستخدم (بائع - مدير القسم - مدير المبيعات - مدير نظام) و يمكن من خلال بطاقة مستخدم تخصيص كلمة سر لكل مستخدم وتحديد العديد من الخيارات التي تكون خاصة بالمستخدم المراد تعريفه.</a:t>
            </a:r>
          </a:p>
          <a:p>
            <a:pPr algn="r"/>
            <a:endParaRPr lang="en-US" sz="1400" dirty="0">
              <a:latin typeface="Times New Roman" pitchFamily="18" charset="0"/>
              <a:cs typeface="Times New Roman" pitchFamily="18" charset="0"/>
            </a:endParaRPr>
          </a:p>
        </p:txBody>
      </p:sp>
      <p:sp>
        <p:nvSpPr>
          <p:cNvPr id="6" name="Right Arrow Callout 5"/>
          <p:cNvSpPr/>
          <p:nvPr/>
        </p:nvSpPr>
        <p:spPr>
          <a:xfrm>
            <a:off x="179512" y="1844824"/>
            <a:ext cx="2880320" cy="1188132"/>
          </a:xfrm>
          <a:prstGeom prs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ar-SA" b="1" dirty="0" smtClean="0">
                <a:solidFill>
                  <a:srgbClr val="FF0000"/>
                </a:solidFill>
                <a:effectLst/>
                <a:latin typeface="Times New Roman" pitchFamily="18" charset="0"/>
                <a:cs typeface="Times New Roman" pitchFamily="18" charset="0"/>
              </a:rPr>
              <a:t>ملاحظة:</a:t>
            </a:r>
          </a:p>
          <a:p>
            <a:pPr algn="r"/>
            <a:r>
              <a:rPr lang="ar-SY" sz="1400" b="1" dirty="0" smtClean="0">
                <a:effectLst/>
                <a:latin typeface="Times New Roman" pitchFamily="18" charset="0"/>
                <a:cs typeface="Times New Roman" pitchFamily="18" charset="0"/>
              </a:rPr>
              <a:t>جميع الخيارات التي يتم تحديدها من خلال بطاقة مستخدم تكون خاصة به ولا يتأثر بقية المستخدمين بها. </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71975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588" y="2132856"/>
            <a:ext cx="1905266" cy="1867161"/>
          </a:xfrm>
          <a:prstGeom prst="rect">
            <a:avLst/>
          </a:prstGeom>
        </p:spPr>
      </p:pic>
      <p:sp>
        <p:nvSpPr>
          <p:cNvPr id="5" name="Rectangle 4"/>
          <p:cNvSpPr/>
          <p:nvPr/>
        </p:nvSpPr>
        <p:spPr>
          <a:xfrm>
            <a:off x="3587188" y="620688"/>
            <a:ext cx="1933543" cy="923330"/>
          </a:xfrm>
          <a:prstGeom prst="rect">
            <a:avLst/>
          </a:prstGeom>
          <a:noFill/>
        </p:spPr>
        <p:txBody>
          <a:bodyPr wrap="none" lIns="91440" tIns="45720" rIns="91440" bIns="45720">
            <a:spAutoFit/>
          </a:bodyPr>
          <a:lstStyle/>
          <a:p>
            <a:pPr algn="ctr"/>
            <a:r>
              <a:rPr lang="ar-SA"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المطاعم</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ectangle 5"/>
          <p:cNvSpPr/>
          <p:nvPr/>
        </p:nvSpPr>
        <p:spPr>
          <a:xfrm>
            <a:off x="2555776" y="4941168"/>
            <a:ext cx="4572000" cy="646331"/>
          </a:xfrm>
          <a:prstGeom prst="rect">
            <a:avLst/>
          </a:prstGeom>
        </p:spPr>
        <p:txBody>
          <a:bodyPr>
            <a:spAutoFit/>
          </a:bodyPr>
          <a:lstStyle/>
          <a:p>
            <a:pPr algn="ctr"/>
            <a:r>
              <a:rPr lang="ar-LB" dirty="0"/>
              <a:t>تعتمد المطاعم على نظام نقطة بيع وذلك لتسهيل عملها وتنظيمه مما يوفر عليها الكثير من الوقت والجهد.</a:t>
            </a:r>
            <a:endParaRPr lang="en-US" dirty="0"/>
          </a:p>
        </p:txBody>
      </p:sp>
    </p:spTree>
    <p:extLst>
      <p:ext uri="{BB962C8B-B14F-4D97-AF65-F5344CB8AC3E}">
        <p14:creationId xmlns:p14="http://schemas.microsoft.com/office/powerpoint/2010/main" val="159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284</TotalTime>
  <Words>1278</Words>
  <Application>Microsoft Office PowerPoint</Application>
  <PresentationFormat>On-screen Show (4:3)</PresentationFormat>
  <Paragraphs>129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 AlAhmad</dc:creator>
  <cp:lastModifiedBy>Lina AlAhmad</cp:lastModifiedBy>
  <cp:revision>24</cp:revision>
  <dcterms:created xsi:type="dcterms:W3CDTF">2015-04-02T12:11:07Z</dcterms:created>
  <dcterms:modified xsi:type="dcterms:W3CDTF">2015-04-05T07:12:59Z</dcterms:modified>
</cp:coreProperties>
</file>